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9" r:id="rId3"/>
    <p:sldId id="310" r:id="rId4"/>
    <p:sldId id="257" r:id="rId5"/>
    <p:sldId id="259" r:id="rId6"/>
    <p:sldId id="272" r:id="rId7"/>
    <p:sldId id="306" r:id="rId8"/>
    <p:sldId id="307" r:id="rId9"/>
    <p:sldId id="315" r:id="rId10"/>
    <p:sldId id="317" r:id="rId11"/>
    <p:sldId id="271" r:id="rId12"/>
    <p:sldId id="308" r:id="rId13"/>
    <p:sldId id="270" r:id="rId14"/>
    <p:sldId id="311" r:id="rId15"/>
    <p:sldId id="258" r:id="rId16"/>
    <p:sldId id="260" r:id="rId17"/>
    <p:sldId id="264" r:id="rId18"/>
    <p:sldId id="261" r:id="rId19"/>
    <p:sldId id="266" r:id="rId20"/>
    <p:sldId id="267" r:id="rId21"/>
    <p:sldId id="268" r:id="rId22"/>
    <p:sldId id="273" r:id="rId23"/>
    <p:sldId id="274" r:id="rId24"/>
    <p:sldId id="275" r:id="rId25"/>
    <p:sldId id="276" r:id="rId26"/>
    <p:sldId id="277" r:id="rId27"/>
    <p:sldId id="279" r:id="rId28"/>
    <p:sldId id="284" r:id="rId29"/>
    <p:sldId id="312" r:id="rId30"/>
    <p:sldId id="285" r:id="rId31"/>
    <p:sldId id="286" r:id="rId32"/>
    <p:sldId id="287" r:id="rId33"/>
    <p:sldId id="288" r:id="rId34"/>
    <p:sldId id="289" r:id="rId35"/>
    <p:sldId id="313" r:id="rId36"/>
    <p:sldId id="278" r:id="rId37"/>
    <p:sldId id="290" r:id="rId38"/>
    <p:sldId id="314" r:id="rId39"/>
    <p:sldId id="293" r:id="rId40"/>
    <p:sldId id="294" r:id="rId41"/>
    <p:sldId id="295" r:id="rId42"/>
    <p:sldId id="297" r:id="rId43"/>
    <p:sldId id="298" r:id="rId44"/>
    <p:sldId id="299" r:id="rId45"/>
    <p:sldId id="300" r:id="rId46"/>
    <p:sldId id="301" r:id="rId47"/>
    <p:sldId id="304" r:id="rId48"/>
    <p:sldId id="302" r:id="rId49"/>
    <p:sldId id="318" r:id="rId50"/>
    <p:sldId id="319" r:id="rId51"/>
    <p:sldId id="322" r:id="rId52"/>
    <p:sldId id="323" r:id="rId53"/>
    <p:sldId id="324" r:id="rId54"/>
    <p:sldId id="320" r:id="rId55"/>
    <p:sldId id="321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A644"/>
    <a:srgbClr val="9148C8"/>
    <a:srgbClr val="B17ED8"/>
    <a:srgbClr val="ABD0BC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64" d="100"/>
          <a:sy n="164" d="100"/>
        </p:scale>
        <p:origin x="9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601D5-9EFF-4BE6-AAF2-048C98033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0587-62F5-4812-BEE2-885D570097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EDD79-B7D7-4F6E-A9AE-7C1D194D5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16-Sep-19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F0B29-4458-4BE1-BB0E-B36FE7B4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1A9D1-755C-4370-8800-A0D271E6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6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F6B-7BFE-45E8-9368-E67BE154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6332AE-F724-4FD4-9136-0DDF8F3BD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0EE25-9DC3-4C2E-8521-8204A69C6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16-Sep-19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758C6-4A8A-4123-8AA2-89B33CDD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1E3D6-8C81-4823-915E-F1160E1A4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7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BE4D20-8959-4033-B07A-66A2DF1B4B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82671-7301-4034-A6B4-0E9A662EB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4D0BB-8F5E-403B-90F3-E782E661B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16-Sep-19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92327-E12D-4DE6-BD72-DD6010745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40B8A-38B4-44E1-B600-1E09C8B2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0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50D5-D981-4445-A429-150727BF5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F3352-0856-4BBD-8CAC-3EFD5DA5E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86566-846C-4343-AF2F-D9C4424E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16-Sep-19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2ADBF-8538-45B3-BFFD-A7D4B270D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A7272-3B60-46B9-94F3-8FA91654E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1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F9881-E6F4-4E00-90A6-93D7356C8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350C6-CEA0-474D-8AC2-28FB4091D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776C1-012C-4B36-AB3A-FC554E4A7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16-Sep-19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263E6-AE44-48C6-8908-A58F5D5A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AF295-6DAC-4CE4-BA9A-3EB59394D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85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B29BE-EDF8-455D-AA08-511DFA4C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3F2E1-C1AC-438D-89D4-BD6CF5EFA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0AF5B-A8FD-4C9B-A497-6CABBC22B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1F1FB-7854-4189-9798-BC6E926E6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16-Sep-19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F1C52-C5F3-4D79-9E71-99ACAB12C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8335F-59C1-4E0B-890D-62CB6D7A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68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A97CC-00BC-4414-A6A9-AC81B358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C7E47-CD80-4263-A525-873BE56E6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EF5B5-FB67-424A-8688-444164310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E0ABE1-DA87-47CE-9B89-2EB9BC0669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EC786F-B742-4D45-AED8-0A84538D1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1ABF1E-C554-4FCB-BDE4-524A62CA7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16-Sep-19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AE8EE7-9812-4659-BE57-9436A0E2F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3F3DA0-2F96-41CC-BE4F-1D8A29B9F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53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B4948-F08A-4EC2-B307-F518950E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A4811F-CC83-4DA4-839B-2CF6B768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16-Sep-19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EDC66-D4C5-40E9-88CC-054BD8C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F347EC-A847-4EAA-8EA1-E757B21E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7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78677-C049-4D2B-AB4C-F62844413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16-Sep-19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6AA9E6-8ED5-4A90-977D-336AAEDA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90708-697C-4B97-9656-360A01A0D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4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BAE4-E964-41FE-9A2B-73FC4748E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6DD6-B5CE-4435-8095-06EF3C3E2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AD25E-28B2-4C39-A1B3-DD336C3CF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A523CE-BEEA-41DC-9F84-F7F9F90D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16-Sep-19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79D2A-D821-4348-968F-DF534DEDB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B53A4-8CA7-451A-9161-511633AF1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0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63E6-6CA4-4E74-9F0E-F4A8D0981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7B1F7E-F36F-4D55-9FCD-4A1466F8D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6AC43-F222-419B-962C-86A1DF669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65204-93B3-4A27-A5BB-A27F7CF17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16-Sep-19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C2964-ADA7-47A1-A40F-DC5A5E01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5F758-FA99-477C-9028-D7C9CEC5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52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88FD66-482F-41EE-9942-24B2999B5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2BF9C-2B37-4ED2-9C0B-6999B023C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F289B-7B1F-4AC8-9C85-1A0C56929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EA46B-14EE-48F7-9DD7-8BF15640A665}" type="datetimeFigureOut">
              <a:rPr lang="en-US" smtClean="0"/>
              <a:t>16-Sep-19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A14E5-4AF3-4755-A9B6-4787E3659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6E078-8FBB-4404-8305-D693CF355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8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Implementing</a:t>
            </a:r>
            <a:br>
              <a:rPr lang="en-US" sz="4800" dirty="0"/>
            </a:br>
            <a:r>
              <a:rPr lang="en-US" dirty="0"/>
              <a:t>Domain Driven Design (DDD)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1AEC8-B482-412B-B2D2-93BAC5BC5F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/>
              <a:t>a practical guide</a:t>
            </a:r>
          </a:p>
        </p:txBody>
      </p:sp>
    </p:spTree>
    <p:extLst>
      <p:ext uri="{BB962C8B-B14F-4D97-AF65-F5344CB8AC3E}">
        <p14:creationId xmlns:p14="http://schemas.microsoft.com/office/powerpoint/2010/main" val="3967482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Layering in Visual Studio</a:t>
            </a:r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1822713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name="Image" r:id="rId3" imgW="5294880" imgH="4342680" progId="Photoshop.Image.13">
                  <p:embed/>
                </p:oleObj>
              </mc:Choice>
              <mc:Fallback>
                <p:oleObj name="Image" r:id="rId3" imgW="5294880" imgH="4342680" progId="Photoshop.Image.13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F6E0D408-7913-4105-8A0B-ED87E1A1AE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1822713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AF0C2FD6-B7A9-4FDF-812F-3C41CFA30630}"/>
              </a:ext>
            </a:extLst>
          </p:cNvPr>
          <p:cNvSpPr/>
          <p:nvPr/>
        </p:nvSpPr>
        <p:spPr>
          <a:xfrm>
            <a:off x="8761851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Domain.Shared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6FED08-D969-4CA1-A55D-92C3E9B92B8E}"/>
              </a:ext>
            </a:extLst>
          </p:cNvPr>
          <p:cNvSpPr/>
          <p:nvPr/>
        </p:nvSpPr>
        <p:spPr>
          <a:xfrm>
            <a:off x="6763717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242537-A94F-498F-89BA-A1990171D008}"/>
              </a:ext>
            </a:extLst>
          </p:cNvPr>
          <p:cNvSpPr/>
          <p:nvPr/>
        </p:nvSpPr>
        <p:spPr>
          <a:xfrm>
            <a:off x="8761851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App.Contracts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364CF8-4330-40A8-8E98-9CFC06621C6B}"/>
              </a:ext>
            </a:extLst>
          </p:cNvPr>
          <p:cNvSpPr/>
          <p:nvPr/>
        </p:nvSpPr>
        <p:spPr>
          <a:xfrm>
            <a:off x="6763717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A86F86-8B70-481B-A28C-08159257239F}"/>
              </a:ext>
            </a:extLst>
          </p:cNvPr>
          <p:cNvSpPr/>
          <p:nvPr/>
        </p:nvSpPr>
        <p:spPr>
          <a:xfrm>
            <a:off x="8761850" y="5144463"/>
            <a:ext cx="1478845" cy="3502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Web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9198DD-F6A2-4888-A2D1-5FA03BFBE1F0}"/>
              </a:ext>
            </a:extLst>
          </p:cNvPr>
          <p:cNvSpPr/>
          <p:nvPr/>
        </p:nvSpPr>
        <p:spPr>
          <a:xfrm>
            <a:off x="6763716" y="1822713"/>
            <a:ext cx="3476979" cy="3502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Infrastructure / </a:t>
            </a:r>
            <a:r>
              <a:rPr lang="en-US" sz="1600" dirty="0" err="1"/>
              <a:t>EntityFrameworkCore</a:t>
            </a:r>
            <a:endParaRPr lang="en-US" sz="16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6FFA90-F519-449C-B085-C410917A64BB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7503140" y="217299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59824F-BA43-4F9D-91EF-F38107695CFA}"/>
              </a:ext>
            </a:extLst>
          </p:cNvPr>
          <p:cNvCxnSpPr>
            <a:stCxn id="19" idx="0"/>
            <a:endCxn id="17" idx="2"/>
          </p:cNvCxnSpPr>
          <p:nvPr/>
        </p:nvCxnSpPr>
        <p:spPr>
          <a:xfrm flipV="1">
            <a:off x="7503140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A9787D-647F-409A-85B8-783A08EF3103}"/>
              </a:ext>
            </a:extLst>
          </p:cNvPr>
          <p:cNvCxnSpPr>
            <a:stCxn id="18" idx="0"/>
            <a:endCxn id="16" idx="2"/>
          </p:cNvCxnSpPr>
          <p:nvPr/>
        </p:nvCxnSpPr>
        <p:spPr>
          <a:xfrm flipV="1">
            <a:off x="9501274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B4961A-B3CB-464F-B2B6-291E8E4F9794}"/>
              </a:ext>
            </a:extLst>
          </p:cNvPr>
          <p:cNvCxnSpPr>
            <a:stCxn id="17" idx="3"/>
            <a:endCxn id="16" idx="1"/>
          </p:cNvCxnSpPr>
          <p:nvPr/>
        </p:nvCxnSpPr>
        <p:spPr>
          <a:xfrm>
            <a:off x="8242562" y="310416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1C12FFC-9B30-4985-957B-38810362B9EA}"/>
              </a:ext>
            </a:extLst>
          </p:cNvPr>
          <p:cNvCxnSpPr>
            <a:stCxn id="19" idx="3"/>
            <a:endCxn id="18" idx="1"/>
          </p:cNvCxnSpPr>
          <p:nvPr/>
        </p:nvCxnSpPr>
        <p:spPr>
          <a:xfrm>
            <a:off x="8242562" y="421047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27E002D-7A49-40D8-91F8-4B1669CB268E}"/>
              </a:ext>
            </a:extLst>
          </p:cNvPr>
          <p:cNvCxnSpPr>
            <a:stCxn id="26" idx="0"/>
            <a:endCxn id="18" idx="2"/>
          </p:cNvCxnSpPr>
          <p:nvPr/>
        </p:nvCxnSpPr>
        <p:spPr>
          <a:xfrm flipV="1">
            <a:off x="9501273" y="4385611"/>
            <a:ext cx="1" cy="758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37510EC-A6A8-48EA-B693-8EF43F739A15}"/>
              </a:ext>
            </a:extLst>
          </p:cNvPr>
          <p:cNvCxnSpPr/>
          <p:nvPr/>
        </p:nvCxnSpPr>
        <p:spPr>
          <a:xfrm flipV="1">
            <a:off x="9501272" y="4385611"/>
            <a:ext cx="1" cy="75885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284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A112D4F9-DDEF-4DCA-A01E-C13D5C72DC72}"/>
              </a:ext>
            </a:extLst>
          </p:cNvPr>
          <p:cNvSpPr/>
          <p:nvPr/>
        </p:nvSpPr>
        <p:spPr>
          <a:xfrm>
            <a:off x="8660547" y="2067262"/>
            <a:ext cx="2191443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Execution 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2A1F74-23E2-4A5B-8223-FE0C0D33B6CF}"/>
              </a:ext>
            </a:extLst>
          </p:cNvPr>
          <p:cNvSpPr/>
          <p:nvPr/>
        </p:nvSpPr>
        <p:spPr>
          <a:xfrm>
            <a:off x="6704596" y="2485927"/>
            <a:ext cx="1440238" cy="868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Application</a:t>
            </a:r>
          </a:p>
          <a:p>
            <a:pPr algn="ctr"/>
            <a:r>
              <a:rPr lang="en-US" sz="1600" b="1" dirty="0"/>
              <a:t>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81BDF8-A97B-47A2-BBAB-584C3CA225AE}"/>
              </a:ext>
            </a:extLst>
          </p:cNvPr>
          <p:cNvSpPr/>
          <p:nvPr/>
        </p:nvSpPr>
        <p:spPr>
          <a:xfrm>
            <a:off x="9027724" y="2703491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Services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5E3AD8-583F-40C3-ADA0-DE8756AC07BE}"/>
              </a:ext>
            </a:extLst>
          </p:cNvPr>
          <p:cNvSpPr/>
          <p:nvPr/>
        </p:nvSpPr>
        <p:spPr>
          <a:xfrm>
            <a:off x="9027724" y="2198790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Entities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47A9AA-9C10-4339-9A46-5B9870898C64}"/>
              </a:ext>
            </a:extLst>
          </p:cNvPr>
          <p:cNvSpPr/>
          <p:nvPr/>
        </p:nvSpPr>
        <p:spPr>
          <a:xfrm>
            <a:off x="9027724" y="3208192"/>
            <a:ext cx="1561606" cy="50922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Repositories (interface)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4514E2-FBF0-4259-9096-F158D0F1F76F}"/>
              </a:ext>
            </a:extLst>
          </p:cNvPr>
          <p:cNvSpPr/>
          <p:nvPr/>
        </p:nvSpPr>
        <p:spPr>
          <a:xfrm>
            <a:off x="4048704" y="3130397"/>
            <a:ext cx="1372590" cy="3641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HTTP API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08259F-764D-44EB-AF13-70029F736C54}"/>
              </a:ext>
            </a:extLst>
          </p:cNvPr>
          <p:cNvSpPr/>
          <p:nvPr/>
        </p:nvSpPr>
        <p:spPr>
          <a:xfrm>
            <a:off x="4024745" y="2233399"/>
            <a:ext cx="1372590" cy="3641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MVC UI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5AFCC-4B49-44C0-A18F-512FEFE35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6" y="2068628"/>
            <a:ext cx="693717" cy="6937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4CC042-B18A-4ECD-A5A5-D0CD32A3D879}"/>
              </a:ext>
            </a:extLst>
          </p:cNvPr>
          <p:cNvSpPr txBox="1"/>
          <p:nvPr/>
        </p:nvSpPr>
        <p:spPr>
          <a:xfrm>
            <a:off x="838200" y="2201730"/>
            <a:ext cx="1041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39008B-BC19-4FDC-928A-BE0D482B61E4}"/>
              </a:ext>
            </a:extLst>
          </p:cNvPr>
          <p:cNvSpPr/>
          <p:nvPr/>
        </p:nvSpPr>
        <p:spPr>
          <a:xfrm>
            <a:off x="862158" y="3130396"/>
            <a:ext cx="1672124" cy="3641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Remote clients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187671-75E4-4471-A14C-E44FD3652AF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397335" y="2415488"/>
            <a:ext cx="1307261" cy="24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3CFAF7-8811-47CF-866E-317B5AF5861F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421294" y="3152184"/>
            <a:ext cx="1283302" cy="160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44B6B87-1104-4D7C-9873-8A0052C091D7}"/>
              </a:ext>
            </a:extLst>
          </p:cNvPr>
          <p:cNvSpPr txBox="1"/>
          <p:nvPr/>
        </p:nvSpPr>
        <p:spPr>
          <a:xfrm>
            <a:off x="5982206" y="3164996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261B9-9D47-40D4-9E2A-E705208136ED}"/>
              </a:ext>
            </a:extLst>
          </p:cNvPr>
          <p:cNvSpPr txBox="1"/>
          <p:nvPr/>
        </p:nvSpPr>
        <p:spPr>
          <a:xfrm>
            <a:off x="6000328" y="2262565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D93060-6B1F-4599-BB90-39C6E2C80A14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8144834" y="2380879"/>
            <a:ext cx="882890" cy="53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7A81B11-F5C6-43D4-B428-4D3DF67343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8144834" y="2885580"/>
            <a:ext cx="882890" cy="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0FBEE9C-13FB-42D0-A14E-85D4B56807C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8144834" y="2920366"/>
            <a:ext cx="882890" cy="54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5895C88-83F2-4A88-9CCB-3258D46A9421}"/>
              </a:ext>
            </a:extLst>
          </p:cNvPr>
          <p:cNvCxnSpPr>
            <a:stCxn id="13" idx="3"/>
            <a:endCxn id="11" idx="1"/>
          </p:cNvCxnSpPr>
          <p:nvPr/>
        </p:nvCxnSpPr>
        <p:spPr>
          <a:xfrm>
            <a:off x="2510323" y="2415487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618091-943D-4DF8-8D77-F6AD9E479DD7}"/>
              </a:ext>
            </a:extLst>
          </p:cNvPr>
          <p:cNvCxnSpPr>
            <a:stCxn id="15" idx="3"/>
            <a:endCxn id="10" idx="1"/>
          </p:cNvCxnSpPr>
          <p:nvPr/>
        </p:nvCxnSpPr>
        <p:spPr>
          <a:xfrm>
            <a:off x="2534282" y="3312485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14B7AE9-E6BB-48BB-A7CC-48B8F4A18C09}"/>
              </a:ext>
            </a:extLst>
          </p:cNvPr>
          <p:cNvSpPr txBox="1"/>
          <p:nvPr/>
        </p:nvSpPr>
        <p:spPr>
          <a:xfrm>
            <a:off x="2585925" y="293332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DCDBD0-7B5B-4C40-9347-FE4A081953A0}"/>
              </a:ext>
            </a:extLst>
          </p:cNvPr>
          <p:cNvSpPr txBox="1"/>
          <p:nvPr/>
        </p:nvSpPr>
        <p:spPr>
          <a:xfrm>
            <a:off x="2558999" y="206346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4CE016-990A-48C6-B367-CC0099AC0882}"/>
              </a:ext>
            </a:extLst>
          </p:cNvPr>
          <p:cNvSpPr txBox="1"/>
          <p:nvPr/>
        </p:nvSpPr>
        <p:spPr>
          <a:xfrm>
            <a:off x="2736620" y="2411696"/>
            <a:ext cx="987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html/</a:t>
            </a:r>
            <a:r>
              <a:rPr lang="en-US" sz="1400" dirty="0" err="1"/>
              <a:t>js</a:t>
            </a:r>
            <a:r>
              <a:rPr lang="en-US" sz="1400" dirty="0"/>
              <a:t>/</a:t>
            </a:r>
            <a:r>
              <a:rPr lang="en-US" sz="1400" dirty="0" err="1"/>
              <a:t>css</a:t>
            </a:r>
            <a:endParaRPr lang="en-US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7DE598-12BD-40EB-9B58-A6CF01FA7CC3}"/>
              </a:ext>
            </a:extLst>
          </p:cNvPr>
          <p:cNvSpPr txBox="1"/>
          <p:nvPr/>
        </p:nvSpPr>
        <p:spPr>
          <a:xfrm>
            <a:off x="2975316" y="3322318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JSON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B87FC5-0497-4822-907D-3B333F5D7C8E}"/>
              </a:ext>
            </a:extLst>
          </p:cNvPr>
          <p:cNvSpPr txBox="1"/>
          <p:nvPr/>
        </p:nvSpPr>
        <p:spPr>
          <a:xfrm>
            <a:off x="8892736" y="1693784"/>
            <a:ext cx="1377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C142B0-0110-4E41-908C-95DECC75B098}"/>
              </a:ext>
            </a:extLst>
          </p:cNvPr>
          <p:cNvSpPr/>
          <p:nvPr/>
        </p:nvSpPr>
        <p:spPr>
          <a:xfrm>
            <a:off x="5830064" y="2067261"/>
            <a:ext cx="2596655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C27DB1-71D6-4D29-AD2A-01EC24DCA1F2}"/>
              </a:ext>
            </a:extLst>
          </p:cNvPr>
          <p:cNvSpPr txBox="1"/>
          <p:nvPr/>
        </p:nvSpPr>
        <p:spPr>
          <a:xfrm>
            <a:off x="6164631" y="1690688"/>
            <a:ext cx="1736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APPLICATION layer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B1B6C2-10A7-43A3-ADF8-5533D45FC55A}"/>
              </a:ext>
            </a:extLst>
          </p:cNvPr>
          <p:cNvSpPr/>
          <p:nvPr/>
        </p:nvSpPr>
        <p:spPr>
          <a:xfrm>
            <a:off x="3868428" y="2081894"/>
            <a:ext cx="1736152" cy="69371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61E1B8-6B42-4FCD-A8AE-F405AA9BC5A6}"/>
              </a:ext>
            </a:extLst>
          </p:cNvPr>
          <p:cNvSpPr/>
          <p:nvPr/>
        </p:nvSpPr>
        <p:spPr>
          <a:xfrm>
            <a:off x="3859689" y="2981030"/>
            <a:ext cx="1736152" cy="64906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10E910-E0DC-4D5D-A856-B8CB3E5115D1}"/>
              </a:ext>
            </a:extLst>
          </p:cNvPr>
          <p:cNvSpPr txBox="1"/>
          <p:nvPr/>
        </p:nvSpPr>
        <p:spPr>
          <a:xfrm>
            <a:off x="3809030" y="1693479"/>
            <a:ext cx="1888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PRESENTATION layer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7B2629-C23D-459B-8F87-8F444865CCAF}"/>
              </a:ext>
            </a:extLst>
          </p:cNvPr>
          <p:cNvSpPr txBox="1"/>
          <p:nvPr/>
        </p:nvSpPr>
        <p:spPr>
          <a:xfrm>
            <a:off x="3814394" y="3665718"/>
            <a:ext cx="1841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Distributed Services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Layer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7EE6DD2-B4F5-4E8D-96ED-22BF7D4678BB}"/>
              </a:ext>
            </a:extLst>
          </p:cNvPr>
          <p:cNvSpPr txBox="1"/>
          <p:nvPr/>
        </p:nvSpPr>
        <p:spPr>
          <a:xfrm>
            <a:off x="3888910" y="4662608"/>
            <a:ext cx="168475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Exception Handling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Caching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700EFE-DBA8-4713-96F9-CF94FE4C2475}"/>
              </a:ext>
            </a:extLst>
          </p:cNvPr>
          <p:cNvSpPr txBox="1"/>
          <p:nvPr/>
        </p:nvSpPr>
        <p:spPr>
          <a:xfrm>
            <a:off x="5830064" y="4669020"/>
            <a:ext cx="25074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Unit of Work / DB Transaction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1182465-3B3F-44C6-80FA-786019F4A479}"/>
              </a:ext>
            </a:extLst>
          </p:cNvPr>
          <p:cNvCxnSpPr>
            <a:cxnSpLocks/>
          </p:cNvCxnSpPr>
          <p:nvPr/>
        </p:nvCxnSpPr>
        <p:spPr>
          <a:xfrm>
            <a:off x="5697432" y="4594194"/>
            <a:ext cx="0" cy="1412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AC068357-7B30-41B2-AB3E-B5E8874D7000}"/>
              </a:ext>
            </a:extLst>
          </p:cNvPr>
          <p:cNvSpPr/>
          <p:nvPr/>
        </p:nvSpPr>
        <p:spPr>
          <a:xfrm>
            <a:off x="3859689" y="4494926"/>
            <a:ext cx="4567030" cy="1601075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158D61-C40E-4FAF-99FB-C04AB145D9CB}"/>
              </a:ext>
            </a:extLst>
          </p:cNvPr>
          <p:cNvSpPr txBox="1"/>
          <p:nvPr/>
        </p:nvSpPr>
        <p:spPr>
          <a:xfrm>
            <a:off x="4530209" y="6115441"/>
            <a:ext cx="3268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C r o s </a:t>
            </a:r>
            <a:r>
              <a:rPr lang="en-US" sz="1600" dirty="0" err="1">
                <a:solidFill>
                  <a:srgbClr val="C00000"/>
                </a:solidFill>
              </a:rPr>
              <a:t>s</a:t>
            </a:r>
            <a:r>
              <a:rPr lang="en-US" sz="1600" dirty="0">
                <a:solidFill>
                  <a:srgbClr val="C00000"/>
                </a:solidFill>
              </a:rPr>
              <a:t>     C u t </a:t>
            </a:r>
            <a:r>
              <a:rPr lang="en-US" sz="1600" dirty="0" err="1">
                <a:solidFill>
                  <a:srgbClr val="C00000"/>
                </a:solidFill>
              </a:rPr>
              <a:t>t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 err="1">
                <a:solidFill>
                  <a:srgbClr val="C00000"/>
                </a:solidFill>
              </a:rPr>
              <a:t>i</a:t>
            </a:r>
            <a:r>
              <a:rPr lang="en-US" sz="1600" dirty="0">
                <a:solidFill>
                  <a:srgbClr val="C00000"/>
                </a:solidFill>
              </a:rPr>
              <a:t> n g     C o n c e r n s</a:t>
            </a:r>
          </a:p>
        </p:txBody>
      </p:sp>
    </p:spTree>
    <p:extLst>
      <p:ext uri="{BB962C8B-B14F-4D97-AF65-F5344CB8AC3E}">
        <p14:creationId xmlns:p14="http://schemas.microsoft.com/office/powerpoint/2010/main" val="602094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EBA57-5717-4DBF-B5E2-E83CA6D63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Common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0F036-2AD2-4EFE-8648-A7BD66F6E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/ ORM independence</a:t>
            </a:r>
          </a:p>
          <a:p>
            <a:r>
              <a:rPr lang="en-US" dirty="0"/>
              <a:t>Presentation technology agnostic</a:t>
            </a:r>
          </a:p>
          <a:p>
            <a:r>
              <a:rPr lang="en-US" dirty="0"/>
              <a:t>Doesn’t care about reporting / mass querying</a:t>
            </a:r>
          </a:p>
          <a:p>
            <a:r>
              <a:rPr lang="en-US" dirty="0"/>
              <a:t>Focuses on state changes of domain objects</a:t>
            </a:r>
          </a:p>
        </p:txBody>
      </p:sp>
    </p:spTree>
    <p:extLst>
      <p:ext uri="{BB962C8B-B14F-4D97-AF65-F5344CB8AC3E}">
        <p14:creationId xmlns:p14="http://schemas.microsoft.com/office/powerpoint/2010/main" val="703653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Part-II: 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1AEC8-B482-412B-B2D2-93BAC5BC5F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Domain Driven Design (DDD)</a:t>
            </a:r>
          </a:p>
        </p:txBody>
      </p:sp>
    </p:spTree>
    <p:extLst>
      <p:ext uri="{BB962C8B-B14F-4D97-AF65-F5344CB8AC3E}">
        <p14:creationId xmlns:p14="http://schemas.microsoft.com/office/powerpoint/2010/main" val="1905821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4BBD22A-B810-4DE7-8DE8-E62E06BB4EBA}"/>
              </a:ext>
            </a:extLst>
          </p:cNvPr>
          <p:cNvSpPr/>
          <p:nvPr/>
        </p:nvSpPr>
        <p:spPr>
          <a:xfrm>
            <a:off x="9042156" y="1476765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3327D42-C378-48DB-B9D8-4D1D96BEE93B}"/>
              </a:ext>
            </a:extLst>
          </p:cNvPr>
          <p:cNvSpPr/>
          <p:nvPr/>
        </p:nvSpPr>
        <p:spPr>
          <a:xfrm>
            <a:off x="9042156" y="3438212"/>
            <a:ext cx="2579797" cy="326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433725-642E-4794-A89E-E5FB56A162C1}"/>
              </a:ext>
            </a:extLst>
          </p:cNvPr>
          <p:cNvSpPr/>
          <p:nvPr/>
        </p:nvSpPr>
        <p:spPr>
          <a:xfrm>
            <a:off x="479181" y="2086341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736E5F-21E6-406F-8080-00BC8BF207B4}"/>
              </a:ext>
            </a:extLst>
          </p:cNvPr>
          <p:cNvSpPr/>
          <p:nvPr/>
        </p:nvSpPr>
        <p:spPr>
          <a:xfrm>
            <a:off x="3324225" y="1547446"/>
            <a:ext cx="5543550" cy="3477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93C42-3D18-4414-9102-029A99FC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Aggregates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B87C58-4B85-4468-9380-545E73F6F1EB}"/>
              </a:ext>
            </a:extLst>
          </p:cNvPr>
          <p:cNvSpPr/>
          <p:nvPr/>
        </p:nvSpPr>
        <p:spPr>
          <a:xfrm>
            <a:off x="3485406" y="2060020"/>
            <a:ext cx="2269160" cy="252077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>
                <a:solidFill>
                  <a:schemeClr val="tx1"/>
                </a:solidFill>
              </a:rPr>
              <a:t>bool	</a:t>
            </a:r>
            <a:r>
              <a:rPr lang="en-US" sz="1400" b="1" dirty="0" err="1">
                <a:solidFill>
                  <a:schemeClr val="tx1"/>
                </a:solidFill>
              </a:rPr>
              <a:t>IsClosed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Enum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CloseReason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RepositoryId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AssignedUserId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&lt;Comment&gt;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</a:t>
            </a:r>
            <a:r>
              <a:rPr lang="en-US" sz="1400" dirty="0" err="1">
                <a:solidFill>
                  <a:schemeClr val="tx1"/>
                </a:solidFill>
              </a:rPr>
              <a:t>IssueLabel</a:t>
            </a:r>
            <a:r>
              <a:rPr lang="en-US" sz="14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D2C2C-CDF8-418E-9979-E117FDDE7204}"/>
              </a:ext>
            </a:extLst>
          </p:cNvPr>
          <p:cNvSpPr txBox="1"/>
          <p:nvPr/>
        </p:nvSpPr>
        <p:spPr>
          <a:xfrm>
            <a:off x="3485406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Issue</a:t>
            </a:r>
            <a:r>
              <a:rPr lang="en-US" sz="1600" b="1" dirty="0"/>
              <a:t> </a:t>
            </a:r>
            <a:r>
              <a:rPr lang="en-US" sz="1600" dirty="0"/>
              <a:t>(aggregate root)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0FFB05-816B-49FB-B7C7-350AE5BD13E8}"/>
              </a:ext>
            </a:extLst>
          </p:cNvPr>
          <p:cNvSpPr/>
          <p:nvPr/>
        </p:nvSpPr>
        <p:spPr>
          <a:xfrm>
            <a:off x="6376611" y="4251151"/>
            <a:ext cx="2269160" cy="54220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IssueId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LabelId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FDC3CA-D96B-40D0-B082-C8CD09DD1906}"/>
              </a:ext>
            </a:extLst>
          </p:cNvPr>
          <p:cNvSpPr txBox="1"/>
          <p:nvPr/>
        </p:nvSpPr>
        <p:spPr>
          <a:xfrm>
            <a:off x="6376611" y="3881819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F0"/>
                </a:solidFill>
              </a:rPr>
              <a:t>IssueLabel</a:t>
            </a:r>
            <a:r>
              <a:rPr lang="en-US" sz="1600" b="1" dirty="0"/>
              <a:t> </a:t>
            </a:r>
            <a:r>
              <a:rPr lang="en-US" sz="1600" dirty="0"/>
              <a:t>(value obj)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228DCA-4C0A-48B2-82C2-A72EF2049F15}"/>
              </a:ext>
            </a:extLst>
          </p:cNvPr>
          <p:cNvSpPr/>
          <p:nvPr/>
        </p:nvSpPr>
        <p:spPr>
          <a:xfrm>
            <a:off x="6376611" y="2060020"/>
            <a:ext cx="2269160" cy="16371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DateTime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CreationTime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IssueId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UserId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A2D6E-17DC-41B5-B56A-6D98CCE2C264}"/>
              </a:ext>
            </a:extLst>
          </p:cNvPr>
          <p:cNvSpPr txBox="1"/>
          <p:nvPr/>
        </p:nvSpPr>
        <p:spPr>
          <a:xfrm>
            <a:off x="6376611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Comment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1878F5-888E-4131-804D-C041C7EFFEB3}"/>
              </a:ext>
            </a:extLst>
          </p:cNvPr>
          <p:cNvSpPr/>
          <p:nvPr/>
        </p:nvSpPr>
        <p:spPr>
          <a:xfrm>
            <a:off x="630836" y="2455673"/>
            <a:ext cx="2269160" cy="132940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A52130-1C6A-4744-A835-50D920B89A27}"/>
              </a:ext>
            </a:extLst>
          </p:cNvPr>
          <p:cNvSpPr txBox="1"/>
          <p:nvPr/>
        </p:nvSpPr>
        <p:spPr>
          <a:xfrm>
            <a:off x="630836" y="208634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Repository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697B19-997F-4245-B09B-D41F94536C57}"/>
              </a:ext>
            </a:extLst>
          </p:cNvPr>
          <p:cNvSpPr/>
          <p:nvPr/>
        </p:nvSpPr>
        <p:spPr>
          <a:xfrm>
            <a:off x="9197474" y="3881819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 err="1">
                <a:solidFill>
                  <a:schemeClr val="tx1"/>
                </a:solidFill>
              </a:rPr>
              <a:t>UserName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Password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C91E5-BA3F-4E02-9051-7EBB27711F2E}"/>
              </a:ext>
            </a:extLst>
          </p:cNvPr>
          <p:cNvSpPr txBox="1"/>
          <p:nvPr/>
        </p:nvSpPr>
        <p:spPr>
          <a:xfrm>
            <a:off x="9197474" y="3479950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User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388804-A476-427E-9F77-69CC792CD0BD}"/>
              </a:ext>
            </a:extLst>
          </p:cNvPr>
          <p:cNvSpPr/>
          <p:nvPr/>
        </p:nvSpPr>
        <p:spPr>
          <a:xfrm>
            <a:off x="9197474" y="1897364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Color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8C283A-00DC-4C98-9680-AAA0C27122AA}"/>
              </a:ext>
            </a:extLst>
          </p:cNvPr>
          <p:cNvSpPr txBox="1"/>
          <p:nvPr/>
        </p:nvSpPr>
        <p:spPr>
          <a:xfrm>
            <a:off x="9197474" y="152803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Label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C253F6-010A-4CE8-9C52-044BB80CA12D}"/>
              </a:ext>
            </a:extLst>
          </p:cNvPr>
          <p:cNvSpPr/>
          <p:nvPr/>
        </p:nvSpPr>
        <p:spPr>
          <a:xfrm>
            <a:off x="9197474" y="5623049"/>
            <a:ext cx="2269160" cy="96007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6F6803-2544-4AB8-B339-52CF67AB81B5}"/>
              </a:ext>
            </a:extLst>
          </p:cNvPr>
          <p:cNvSpPr txBox="1"/>
          <p:nvPr/>
        </p:nvSpPr>
        <p:spPr>
          <a:xfrm>
            <a:off x="9197474" y="5253717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Other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B2D261-C0EC-4A75-80D2-F21F6937F0D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2899996" y="3120375"/>
            <a:ext cx="622045" cy="372818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8CF045-7EF9-42FB-AAF3-D65ABCAC1DF0}"/>
              </a:ext>
            </a:extLst>
          </p:cNvPr>
          <p:cNvCxnSpPr>
            <a:cxnSpLocks/>
          </p:cNvCxnSpPr>
          <p:nvPr/>
        </p:nvCxnSpPr>
        <p:spPr>
          <a:xfrm>
            <a:off x="5701812" y="3741127"/>
            <a:ext cx="3495662" cy="21541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E61B2-1B68-4D8F-A11F-0A384597782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297365" y="2878587"/>
            <a:ext cx="1079246" cy="125140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02A585-1B5F-46C0-B272-0D303C929521}"/>
              </a:ext>
            </a:extLst>
          </p:cNvPr>
          <p:cNvCxnSpPr>
            <a:endCxn id="8" idx="1"/>
          </p:cNvCxnSpPr>
          <p:nvPr/>
        </p:nvCxnSpPr>
        <p:spPr>
          <a:xfrm>
            <a:off x="5328138" y="4384067"/>
            <a:ext cx="1048473" cy="13818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4EE5B10-952D-4AE0-90D7-A0E8D5C21A6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970227" y="2499786"/>
            <a:ext cx="1227247" cy="2094429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50EFCB3-84C0-49EF-AC03-63225ED04E1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891096" y="3511039"/>
            <a:ext cx="1306378" cy="973202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8B0DEF-D657-4991-B94B-6FB23080A622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10332054" y="4910504"/>
            <a:ext cx="0" cy="343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3027C0D-05BE-4F28-9792-F5ABA7DD0831}"/>
              </a:ext>
            </a:extLst>
          </p:cNvPr>
          <p:cNvSpPr txBox="1"/>
          <p:nvPr/>
        </p:nvSpPr>
        <p:spPr>
          <a:xfrm>
            <a:off x="4999385" y="1044896"/>
            <a:ext cx="2193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Issue Aggregate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C00083-9933-4FF1-A053-21BCD2C7CBDC}"/>
              </a:ext>
            </a:extLst>
          </p:cNvPr>
          <p:cNvSpPr txBox="1"/>
          <p:nvPr/>
        </p:nvSpPr>
        <p:spPr>
          <a:xfrm>
            <a:off x="891785" y="4525647"/>
            <a:ext cx="1189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Repository</a:t>
            </a:r>
          </a:p>
          <a:p>
            <a:r>
              <a:rPr lang="en-US" dirty="0">
                <a:solidFill>
                  <a:srgbClr val="FF0000"/>
                </a:solidFill>
              </a:rPr>
              <a:t>Aggregate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188DC7-6AD0-484B-823D-38FEF205C6FC}"/>
              </a:ext>
            </a:extLst>
          </p:cNvPr>
          <p:cNvSpPr txBox="1"/>
          <p:nvPr/>
        </p:nvSpPr>
        <p:spPr>
          <a:xfrm>
            <a:off x="6339254" y="5914174"/>
            <a:ext cx="192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User Aggregate</a:t>
            </a:r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FE0AE601-37EC-4745-90B2-B17CB960B4F0}"/>
              </a:ext>
            </a:extLst>
          </p:cNvPr>
          <p:cNvCxnSpPr>
            <a:stCxn id="39" idx="0"/>
            <a:endCxn id="41" idx="2"/>
          </p:cNvCxnSpPr>
          <p:nvPr/>
        </p:nvCxnSpPr>
        <p:spPr>
          <a:xfrm rot="5400000" flipH="1" flipV="1">
            <a:off x="1343235" y="4099803"/>
            <a:ext cx="569109" cy="28258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BA510864-E29C-4C80-8E19-4B4C9B5F347D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8265465" y="5071174"/>
            <a:ext cx="776691" cy="102766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C60EE2-E043-40E1-9B67-B31AE96E8D20}"/>
              </a:ext>
            </a:extLst>
          </p:cNvPr>
          <p:cNvSpPr txBox="1"/>
          <p:nvPr/>
        </p:nvSpPr>
        <p:spPr>
          <a:xfrm>
            <a:off x="10243024" y="829024"/>
            <a:ext cx="168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Label Aggregate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536427B7-CF99-4136-89BD-1EA5D8346301}"/>
              </a:ext>
            </a:extLst>
          </p:cNvPr>
          <p:cNvCxnSpPr>
            <a:stCxn id="49" idx="2"/>
            <a:endCxn id="48" idx="0"/>
          </p:cNvCxnSpPr>
          <p:nvPr/>
        </p:nvCxnSpPr>
        <p:spPr>
          <a:xfrm rot="5400000">
            <a:off x="10569557" y="960854"/>
            <a:ext cx="278409" cy="75341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567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D505-C8F9-4775-94A9-F492F8BA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29895-6FF8-4EDC-B65C-A27B01E4A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6207" cy="4739854"/>
          </a:xfrm>
        </p:spPr>
        <p:txBody>
          <a:bodyPr>
            <a:normAutofit/>
          </a:bodyPr>
          <a:lstStyle/>
          <a:p>
            <a:r>
              <a:rPr lang="en-US" sz="2400" dirty="0"/>
              <a:t>Saved &amp; retrieved as a </a:t>
            </a:r>
            <a:r>
              <a:rPr lang="en-US" sz="2400" b="1" dirty="0"/>
              <a:t>single unit </a:t>
            </a:r>
            <a:r>
              <a:rPr lang="en-US" sz="2400" dirty="0"/>
              <a:t>(with sub-collections)</a:t>
            </a:r>
          </a:p>
          <a:p>
            <a:r>
              <a:rPr lang="en-US" sz="2400" dirty="0"/>
              <a:t>Should maintain self </a:t>
            </a:r>
            <a:r>
              <a:rPr lang="en-US" sz="2400" b="1" dirty="0"/>
              <a:t>integrity &amp; validity</a:t>
            </a:r>
            <a:r>
              <a:rPr lang="en-US" sz="2400" dirty="0"/>
              <a:t> by implementing </a:t>
            </a:r>
            <a:r>
              <a:rPr lang="en-US" sz="2400" b="1" dirty="0"/>
              <a:t>domain rules &amp; constraints</a:t>
            </a:r>
          </a:p>
          <a:p>
            <a:r>
              <a:rPr lang="en-US" sz="2400" dirty="0"/>
              <a:t>Responsible to </a:t>
            </a:r>
            <a:r>
              <a:rPr lang="en-US" sz="2400" b="1" dirty="0"/>
              <a:t>manage </a:t>
            </a:r>
            <a:r>
              <a:rPr lang="en-US" sz="2400" dirty="0"/>
              <a:t>sub entities/objects</a:t>
            </a:r>
          </a:p>
          <a:p>
            <a:r>
              <a:rPr lang="en-US" sz="2400" dirty="0"/>
              <a:t>An aggregate is generally considered as a </a:t>
            </a:r>
            <a:r>
              <a:rPr lang="en-US" sz="2400" b="1" dirty="0"/>
              <a:t>transaction boundary</a:t>
            </a:r>
            <a:r>
              <a:rPr lang="en-US" sz="2400" dirty="0"/>
              <a:t>.</a:t>
            </a:r>
          </a:p>
          <a:p>
            <a:r>
              <a:rPr lang="en-US" sz="2400" dirty="0"/>
              <a:t>Should be </a:t>
            </a:r>
            <a:r>
              <a:rPr lang="en-US" sz="2400" b="1" dirty="0"/>
              <a:t>serializable</a:t>
            </a:r>
            <a:r>
              <a:rPr lang="en-US" sz="2400" dirty="0"/>
              <a:t> (already required for NoSQL databases)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4F027-8059-4DE5-B45E-1749F69A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068" y="1518834"/>
            <a:ext cx="5845240" cy="412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47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Rule: Reference Other Aggregates only by Id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7818B3E-181D-4203-B032-C3465E6E0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9792"/>
            <a:ext cx="5312630" cy="43513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5D6DCD-CF5F-4CFB-A024-8AEC370A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66" y="5423065"/>
            <a:ext cx="372404" cy="4224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C99782-FBD4-4B6D-A1BC-56319A4FF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22025"/>
            <a:ext cx="479560" cy="413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96E891-52D1-403B-8AD4-1141F7A23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135" y="4960337"/>
            <a:ext cx="479560" cy="41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36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Tip: Keep </a:t>
            </a:r>
            <a:r>
              <a:rPr lang="en-US" sz="3600"/>
              <a:t>it small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30E2E-086C-48DC-8C48-74FC526B4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78" y="1867703"/>
            <a:ext cx="5196002" cy="3179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ED210-010C-448A-97BD-9639A82B6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436" y="1867703"/>
            <a:ext cx="3997739" cy="17810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9E6E49-E51B-4629-A261-E487AA9E9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537" y="2763402"/>
            <a:ext cx="479560" cy="413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6D6F30-EDB9-4224-9EB5-16BCA4AC8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15" y="4366161"/>
            <a:ext cx="372404" cy="4224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3026C0-4C38-466D-996F-62D14E094E32}"/>
              </a:ext>
            </a:extLst>
          </p:cNvPr>
          <p:cNvSpPr txBox="1"/>
          <p:nvPr/>
        </p:nvSpPr>
        <p:spPr>
          <a:xfrm>
            <a:off x="6994566" y="3851564"/>
            <a:ext cx="4359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Considerations;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Query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Integrity &amp; Validity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Objects used together</a:t>
            </a:r>
          </a:p>
        </p:txBody>
      </p:sp>
    </p:spTree>
    <p:extLst>
      <p:ext uri="{BB962C8B-B14F-4D97-AF65-F5344CB8AC3E}">
        <p14:creationId xmlns:p14="http://schemas.microsoft.com/office/powerpoint/2010/main" val="2554483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/ Entities</a:t>
            </a:r>
            <a:br>
              <a:rPr lang="en-US" dirty="0"/>
            </a:br>
            <a:r>
              <a:rPr lang="en-US" sz="3600" dirty="0"/>
              <a:t>Primary Keys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084C9E-4146-4BEE-880C-D64C98D83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9817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Aggregate Root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44BBF-BCCA-45C4-8CCC-5A65881744BC}"/>
              </a:ext>
            </a:extLst>
          </p:cNvPr>
          <p:cNvSpPr txBox="1"/>
          <p:nvPr/>
        </p:nvSpPr>
        <p:spPr>
          <a:xfrm>
            <a:off x="802636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a </a:t>
            </a:r>
            <a:r>
              <a:rPr lang="en-US" b="1" dirty="0"/>
              <a:t>single</a:t>
            </a:r>
            <a:r>
              <a:rPr lang="en-US" dirty="0"/>
              <a:t> Primary Key (Id)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A0D96E33-E880-4134-86EF-3CD52EDA0DBA}"/>
              </a:ext>
            </a:extLst>
          </p:cNvPr>
          <p:cNvSpPr txBox="1">
            <a:spLocks/>
          </p:cNvSpPr>
          <p:nvPr/>
        </p:nvSpPr>
        <p:spPr>
          <a:xfrm>
            <a:off x="5990112" y="1825625"/>
            <a:ext cx="36981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Entity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FF772-DB60-410A-B6CC-8AFCFA0408E3}"/>
              </a:ext>
            </a:extLst>
          </p:cNvPr>
          <p:cNvSpPr txBox="1"/>
          <p:nvPr/>
        </p:nvSpPr>
        <p:spPr>
          <a:xfrm>
            <a:off x="5990112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define a </a:t>
            </a:r>
            <a:r>
              <a:rPr lang="en-US" b="1" dirty="0"/>
              <a:t>composite</a:t>
            </a:r>
            <a:r>
              <a:rPr lang="en-US" dirty="0"/>
              <a:t> Primary Key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59DBF-92D2-4B36-933B-D59F8E8B7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676" y="2892754"/>
            <a:ext cx="5210201" cy="26964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50E6B1-78FC-44A7-8987-397B2DFEB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79" y="2844596"/>
            <a:ext cx="4316408" cy="23179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199C95-20DB-4154-A7AA-3D1F6B3E16D0}"/>
              </a:ext>
            </a:extLst>
          </p:cNvPr>
          <p:cNvSpPr txBox="1"/>
          <p:nvPr/>
        </p:nvSpPr>
        <p:spPr>
          <a:xfrm>
            <a:off x="838200" y="5267388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Suggestion: Prefer </a:t>
            </a:r>
            <a:r>
              <a:rPr lang="en-US" b="1" dirty="0"/>
              <a:t>GUID</a:t>
            </a:r>
            <a:r>
              <a:rPr lang="en-US" dirty="0"/>
              <a:t> as the PK</a:t>
            </a:r>
          </a:p>
        </p:txBody>
      </p:sp>
    </p:spTree>
    <p:extLst>
      <p:ext uri="{BB962C8B-B14F-4D97-AF65-F5344CB8AC3E}">
        <p14:creationId xmlns:p14="http://schemas.microsoft.com/office/powerpoint/2010/main" val="179931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Constructor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421" y="1825625"/>
            <a:ext cx="5107379" cy="4351338"/>
          </a:xfrm>
        </p:spPr>
        <p:txBody>
          <a:bodyPr>
            <a:normAutofit/>
          </a:bodyPr>
          <a:lstStyle/>
          <a:p>
            <a:r>
              <a:rPr lang="en-US" sz="2000" dirty="0"/>
              <a:t>Force to create a </a:t>
            </a:r>
            <a:r>
              <a:rPr lang="en-US" sz="2000" b="1" dirty="0"/>
              <a:t>VALID</a:t>
            </a:r>
            <a:r>
              <a:rPr lang="en-US" sz="2000" dirty="0"/>
              <a:t> entity</a:t>
            </a:r>
          </a:p>
          <a:p>
            <a:r>
              <a:rPr lang="en-US" sz="2000" dirty="0"/>
              <a:t>Get </a:t>
            </a:r>
            <a:r>
              <a:rPr lang="en-US" sz="2000" b="1" dirty="0"/>
              <a:t>minimum </a:t>
            </a:r>
            <a:r>
              <a:rPr lang="en-US" sz="2000" dirty="0"/>
              <a:t>required arguments</a:t>
            </a:r>
          </a:p>
          <a:p>
            <a:r>
              <a:rPr lang="en-US" sz="2000" dirty="0"/>
              <a:t>Initialize </a:t>
            </a:r>
            <a:r>
              <a:rPr lang="en-US" sz="2000" b="1" dirty="0"/>
              <a:t>sub collections</a:t>
            </a:r>
          </a:p>
          <a:p>
            <a:endParaRPr lang="en-US" sz="2000" dirty="0"/>
          </a:p>
          <a:p>
            <a:r>
              <a:rPr lang="en-US" sz="2000" dirty="0"/>
              <a:t>Create a </a:t>
            </a:r>
            <a:r>
              <a:rPr lang="en-US" sz="2000" b="1" dirty="0"/>
              <a:t>private default constructor</a:t>
            </a:r>
            <a:r>
              <a:rPr lang="en-US" sz="2000" dirty="0"/>
              <a:t> for ORMs &amp; deserialization</a:t>
            </a:r>
          </a:p>
          <a:p>
            <a:r>
              <a:rPr lang="en-US" sz="2000" dirty="0"/>
              <a:t>Get id as an </a:t>
            </a:r>
            <a:r>
              <a:rPr lang="en-US" sz="2000" b="1" dirty="0"/>
              <a:t>argument</a:t>
            </a:r>
            <a:r>
              <a:rPr lang="en-US" sz="2000" dirty="0"/>
              <a:t> (don’t use </a:t>
            </a:r>
            <a:r>
              <a:rPr lang="en-US" sz="2000" dirty="0" err="1"/>
              <a:t>Guid.NewGuid</a:t>
            </a:r>
            <a:r>
              <a:rPr lang="en-US" sz="2000" dirty="0"/>
              <a:t>())</a:t>
            </a:r>
          </a:p>
          <a:p>
            <a:pPr lvl="1"/>
            <a:r>
              <a:rPr lang="en-US" sz="1600" dirty="0"/>
              <a:t>Use a service to create GUIDs, like </a:t>
            </a:r>
            <a:r>
              <a:rPr lang="en-US" sz="1600" b="1" dirty="0" err="1"/>
              <a:t>IGuidGenerator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F2FB63-5EE2-4406-B0B5-3EF4FF59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59" y="1544733"/>
            <a:ext cx="5225041" cy="521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5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4247"/>
            <a:ext cx="12192000" cy="366654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ABOUT ME</a:t>
            </a:r>
            <a:br>
              <a:rPr lang="en-US" sz="3600" dirty="0">
                <a:latin typeface="HelveticaNeueLT Std Med Cn" panose="020B0606030502030204" pitchFamily="34" charset="0"/>
              </a:rPr>
            </a:br>
            <a:br>
              <a:rPr lang="en-US" sz="40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4211760"/>
            <a:ext cx="12191999" cy="154102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713" y="3099460"/>
            <a:ext cx="1952982" cy="477748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4151214" y="3088938"/>
            <a:ext cx="19529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Co Founder</a:t>
            </a:r>
            <a:endParaRPr lang="en-US" sz="2800" dirty="0"/>
          </a:p>
        </p:txBody>
      </p:sp>
      <p:pic>
        <p:nvPicPr>
          <p:cNvPr id="22" name="Resim 21">
            <a:extLst>
              <a:ext uri="{FF2B5EF4-FFF2-40B4-BE49-F238E27FC236}">
                <a16:creationId xmlns:a16="http://schemas.microsoft.com/office/drawing/2014/main" id="{60D137D5-AADA-4A8D-875C-9D646ED80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31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Property Accessors &amp; 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6596"/>
            <a:ext cx="4481945" cy="4351338"/>
          </a:xfrm>
        </p:spPr>
        <p:txBody>
          <a:bodyPr>
            <a:normAutofit/>
          </a:bodyPr>
          <a:lstStyle/>
          <a:p>
            <a:r>
              <a:rPr lang="en-US" sz="2000" dirty="0"/>
              <a:t>Maintain object </a:t>
            </a:r>
            <a:r>
              <a:rPr lang="en-US" sz="2000" b="1" dirty="0"/>
              <a:t>validity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private setters </a:t>
            </a:r>
            <a:r>
              <a:rPr lang="en-US" sz="2000" dirty="0"/>
              <a:t>when needed</a:t>
            </a:r>
          </a:p>
          <a:p>
            <a:r>
              <a:rPr lang="en-US" sz="2000" dirty="0"/>
              <a:t>Change properties via </a:t>
            </a:r>
            <a:r>
              <a:rPr lang="en-US" sz="2000" b="1" dirty="0"/>
              <a:t>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F8559-3CB7-4BD7-8CED-74B61468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571" y="1518944"/>
            <a:ext cx="5720423" cy="510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2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 &amp; Exceptions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69" y="1690688"/>
            <a:ext cx="4481945" cy="1135289"/>
          </a:xfrm>
        </p:spPr>
        <p:txBody>
          <a:bodyPr>
            <a:normAutofit/>
          </a:bodyPr>
          <a:lstStyle/>
          <a:p>
            <a:r>
              <a:rPr lang="en-US" sz="2000" dirty="0"/>
              <a:t>Implement </a:t>
            </a:r>
            <a:r>
              <a:rPr lang="en-US" sz="2000" b="1" dirty="0"/>
              <a:t>Business Rules</a:t>
            </a:r>
          </a:p>
          <a:p>
            <a:r>
              <a:rPr lang="en-US" sz="2000" dirty="0"/>
              <a:t>Define and throw specialized </a:t>
            </a:r>
            <a:r>
              <a:rPr lang="en-US" sz="2000" b="1" dirty="0"/>
              <a:t>exceptions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13D0F-87F2-42B8-B41F-465F6588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396345" cy="1376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A2F173-0BFD-49BB-88D6-90DFD3F7C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94" y="3190745"/>
            <a:ext cx="5708606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877230-E716-488A-9433-EC63C689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472" y="3190745"/>
            <a:ext cx="5202381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2252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Can not assign more than 3 issues to a user!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158DF-9FAB-400A-9EE0-123D48659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622" y="2593981"/>
            <a:ext cx="7694755" cy="418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53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/ Entities</a:t>
            </a:r>
            <a:br>
              <a:rPr lang="en-US" dirty="0"/>
            </a:br>
            <a:r>
              <a:rPr lang="en-US" sz="3600" dirty="0"/>
              <a:t>Business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Can not assign more than 3 issues to a user!</a:t>
            </a:r>
          </a:p>
          <a:p>
            <a:pPr lvl="1"/>
            <a:endParaRPr lang="en-US" sz="4000" dirty="0"/>
          </a:p>
          <a:p>
            <a:pPr marL="457200" lvl="1" indent="0" algn="ctr">
              <a:buNone/>
            </a:pPr>
            <a:r>
              <a:rPr lang="en-US" sz="4400" dirty="0"/>
              <a:t>ALTERNATIVE..?</a:t>
            </a:r>
          </a:p>
          <a:p>
            <a:pPr marL="457200" lvl="1" indent="0" algn="ctr">
              <a:buNone/>
            </a:pPr>
            <a:r>
              <a:rPr lang="en-US" sz="4000" dirty="0"/>
              <a:t>Create a </a:t>
            </a:r>
            <a:r>
              <a:rPr lang="en-US" sz="4000" b="1" dirty="0"/>
              <a:t>Domain Service</a:t>
            </a:r>
            <a:r>
              <a:rPr lang="en-US" sz="4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85339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77B28-2B93-49AF-A420-DECFC76E3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repository is a</a:t>
            </a:r>
            <a:r>
              <a:rPr lang="en-US" b="1" dirty="0"/>
              <a:t> collection-like </a:t>
            </a:r>
            <a:r>
              <a:rPr lang="en-US" dirty="0"/>
              <a:t>interface to interact with the database to </a:t>
            </a:r>
            <a:r>
              <a:rPr lang="en-US" b="1" dirty="0"/>
              <a:t>read and write entities</a:t>
            </a:r>
          </a:p>
          <a:p>
            <a:endParaRPr lang="en-US" dirty="0"/>
          </a:p>
          <a:p>
            <a:r>
              <a:rPr lang="en-US" dirty="0"/>
              <a:t>Define interface in the </a:t>
            </a:r>
            <a:r>
              <a:rPr lang="en-US" b="1" dirty="0"/>
              <a:t>domain layer</a:t>
            </a:r>
            <a:r>
              <a:rPr lang="en-US" dirty="0"/>
              <a:t>, implement in the </a:t>
            </a:r>
            <a:r>
              <a:rPr lang="en-US" b="1" dirty="0"/>
              <a:t>infrastructure</a:t>
            </a:r>
          </a:p>
          <a:p>
            <a:r>
              <a:rPr lang="en-US" b="1" dirty="0"/>
              <a:t>Do not include </a:t>
            </a:r>
            <a:r>
              <a:rPr lang="en-US" dirty="0"/>
              <a:t>domain logic</a:t>
            </a:r>
          </a:p>
          <a:p>
            <a:r>
              <a:rPr lang="en-US" dirty="0"/>
              <a:t>Repository interface should be </a:t>
            </a:r>
            <a:r>
              <a:rPr lang="en-US" b="1" dirty="0"/>
              <a:t>database / ORM independent</a:t>
            </a:r>
          </a:p>
          <a:p>
            <a:r>
              <a:rPr lang="en-US" dirty="0"/>
              <a:t>Create repositories for </a:t>
            </a:r>
            <a:r>
              <a:rPr lang="en-US" b="1" dirty="0"/>
              <a:t>aggregate roots</a:t>
            </a:r>
            <a:r>
              <a:rPr lang="en-US" dirty="0"/>
              <a:t>, not entities</a:t>
            </a:r>
          </a:p>
        </p:txBody>
      </p:sp>
    </p:spTree>
    <p:extLst>
      <p:ext uri="{BB962C8B-B14F-4D97-AF65-F5344CB8AC3E}">
        <p14:creationId xmlns:p14="http://schemas.microsoft.com/office/powerpoint/2010/main" val="210285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3A81E-E4B8-4201-98E7-BD4F90DC9FB2}"/>
              </a:ext>
            </a:extLst>
          </p:cNvPr>
          <p:cNvSpPr txBox="1"/>
          <p:nvPr/>
        </p:nvSpPr>
        <p:spPr>
          <a:xfrm>
            <a:off x="7685710" y="2387654"/>
            <a:ext cx="3893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is an In-Active issue?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18A83-D27B-4A39-9B01-7326DDFF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6410"/>
            <a:ext cx="6175788" cy="1788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14B07F-8B57-479D-BE9E-4A21279D9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70981"/>
            <a:ext cx="7062043" cy="282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7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1AF23-83C7-4B33-A3A0-ADFC4E096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85" y="1656906"/>
            <a:ext cx="7193476" cy="50486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66345" y="1690688"/>
            <a:ext cx="3893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 </a:t>
            </a:r>
            <a:r>
              <a:rPr lang="en-US" sz="2400" b="1" dirty="0"/>
              <a:t>re-use</a:t>
            </a:r>
            <a:r>
              <a:rPr lang="en-US" sz="2400" dirty="0"/>
              <a:t> this expression?</a:t>
            </a:r>
          </a:p>
        </p:txBody>
      </p:sp>
    </p:spTree>
    <p:extLst>
      <p:ext uri="{BB962C8B-B14F-4D97-AF65-F5344CB8AC3E}">
        <p14:creationId xmlns:p14="http://schemas.microsoft.com/office/powerpoint/2010/main" val="90753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79346" y="1683071"/>
            <a:ext cx="38934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</a:t>
            </a:r>
            <a:r>
              <a:rPr lang="en-US" sz="2400" b="1" dirty="0"/>
              <a:t> re-use </a:t>
            </a:r>
            <a:r>
              <a:rPr lang="en-US" sz="2400" dirty="0"/>
              <a:t>this expression?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Copy/paste</a:t>
            </a:r>
            <a:r>
              <a:rPr lang="en-US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Solution: The Specification Pattern!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64024-8FF5-4BD0-8B85-25CFB0BFF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20" y="1634836"/>
            <a:ext cx="5944337" cy="508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1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Specification 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51B1D-D6D1-4F14-A2DF-37129A79F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33" y="2999967"/>
            <a:ext cx="5524839" cy="160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6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Specification 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C85E9-7997-4976-BA41-35FE6116D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689" y="2980165"/>
            <a:ext cx="7262031" cy="234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7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ASP.NET BOILERPLATE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85" y="3249492"/>
            <a:ext cx="4984819" cy="317843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6+ years </a:t>
            </a:r>
            <a:r>
              <a:rPr lang="en-US" sz="2400" dirty="0">
                <a:latin typeface="HelveticaNeueLT Std" panose="020B0604020202020204" pitchFamily="34" charset="0"/>
              </a:rPr>
              <a:t>continuous development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7.000+ </a:t>
            </a:r>
            <a:r>
              <a:rPr lang="en-US" sz="2400" dirty="0">
                <a:latin typeface="HelveticaNeueLT Std" panose="020B0604020202020204" pitchFamily="34" charset="0"/>
              </a:rPr>
              <a:t>stars on GitHub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1.500.000+ </a:t>
            </a:r>
            <a:r>
              <a:rPr lang="en-US" sz="2400" dirty="0">
                <a:latin typeface="HelveticaNeueLT Std" panose="020B0604020202020204" pitchFamily="34" charset="0"/>
              </a:rPr>
              <a:t>downloads on NuGet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</a:rPr>
              <a:t>aspnetboilerplate.com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B1E3-BE03-4355-86D9-DA5CC2D13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85" y="1690688"/>
            <a:ext cx="2772889" cy="1266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381A5C-B6C0-4773-AD81-742DE02AD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379" y="1472413"/>
            <a:ext cx="5599047" cy="488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9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Base Specification Class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E6FB4-FEA1-4DEF-9298-D30447388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533" y="2726054"/>
            <a:ext cx="10288966" cy="375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93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Define a Specification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C81BE2-318B-4B17-8F44-D0B05CADE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0207"/>
            <a:ext cx="8675718" cy="481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67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Use the Specification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0AC01-C084-42C9-9001-DD9BB9A5E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65" y="1758156"/>
            <a:ext cx="5257800" cy="96927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86A22A-483B-4831-A628-B510B746F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65" y="2844387"/>
            <a:ext cx="7727868" cy="2572374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D1C11-869D-4780-9CFC-D3AE1539E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65" y="5533721"/>
            <a:ext cx="5642882" cy="1001919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031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Use the Specification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3C0D9-5BC9-4043-A357-B1CA1A9F2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5" y="2114445"/>
            <a:ext cx="5020076" cy="42906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988AFE-84D3-4FE8-A964-05B07B9F3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494" y="1773700"/>
            <a:ext cx="6453313" cy="433160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5E0A82D-CFB7-4801-BC0A-7BBD01CDE9F3}"/>
              </a:ext>
            </a:extLst>
          </p:cNvPr>
          <p:cNvSpPr/>
          <p:nvPr/>
        </p:nvSpPr>
        <p:spPr>
          <a:xfrm>
            <a:off x="4954567" y="4952443"/>
            <a:ext cx="999481" cy="34438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5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Combining Specifications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A24F7-F0FF-4E0E-97AC-BB8766EB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98726"/>
            <a:ext cx="8147475" cy="4284360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352483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Combining Specifications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C95D5-C36D-4E74-92F3-B6E562CE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9291"/>
            <a:ext cx="8178333" cy="2378537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745750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406CE-839F-4199-B466-22AF20DC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4C836-7ABE-4497-B60B-67B7615CB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Implements domain logic that;</a:t>
            </a:r>
          </a:p>
          <a:p>
            <a:pPr lvl="1"/>
            <a:r>
              <a:rPr lang="en-US" dirty="0"/>
              <a:t>Depends on </a:t>
            </a:r>
            <a:r>
              <a:rPr lang="en-US" b="1" dirty="0"/>
              <a:t>services and repositories</a:t>
            </a:r>
          </a:p>
          <a:p>
            <a:pPr lvl="1"/>
            <a:r>
              <a:rPr lang="en-US" dirty="0"/>
              <a:t>Needs to work with </a:t>
            </a:r>
            <a:r>
              <a:rPr lang="en-US" b="1" dirty="0"/>
              <a:t>multiple entities</a:t>
            </a:r>
            <a:r>
              <a:rPr lang="en-US" dirty="0"/>
              <a:t> / entity types</a:t>
            </a:r>
          </a:p>
          <a:p>
            <a:r>
              <a:rPr lang="en-US" dirty="0"/>
              <a:t>Create for </a:t>
            </a:r>
            <a:r>
              <a:rPr lang="en-US" b="1" dirty="0"/>
              <a:t>aggregate roots</a:t>
            </a:r>
            <a:r>
              <a:rPr lang="en-US" dirty="0"/>
              <a:t>, not for entities</a:t>
            </a:r>
          </a:p>
          <a:p>
            <a:r>
              <a:rPr lang="en-US" dirty="0"/>
              <a:t>Work with </a:t>
            </a:r>
            <a:r>
              <a:rPr lang="en-US" b="1" dirty="0"/>
              <a:t>domain objects</a:t>
            </a:r>
            <a:r>
              <a:rPr lang="en-US" dirty="0"/>
              <a:t>, not DTOs</a:t>
            </a:r>
          </a:p>
        </p:txBody>
      </p:sp>
    </p:spTree>
    <p:extLst>
      <p:ext uri="{BB962C8B-B14F-4D97-AF65-F5344CB8AC3E}">
        <p14:creationId xmlns:p14="http://schemas.microsoft.com/office/powerpoint/2010/main" val="23407098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C28120-4BBB-4726-B9BD-BC6274146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57" y="2255314"/>
            <a:ext cx="8149643" cy="44357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272508-2323-4A2C-92F1-E52813735310}"/>
              </a:ext>
            </a:extLst>
          </p:cNvPr>
          <p:cNvSpPr/>
          <p:nvPr/>
        </p:nvSpPr>
        <p:spPr>
          <a:xfrm>
            <a:off x="838200" y="1690688"/>
            <a:ext cx="7410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Business Rule: Can not assign more than 3 issues to a user</a:t>
            </a:r>
          </a:p>
        </p:txBody>
      </p:sp>
    </p:spTree>
    <p:extLst>
      <p:ext uri="{BB962C8B-B14F-4D97-AF65-F5344CB8AC3E}">
        <p14:creationId xmlns:p14="http://schemas.microsoft.com/office/powerpoint/2010/main" val="2205829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E0215-8F7B-4D4B-87D0-903BC11A5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629" y="732567"/>
            <a:ext cx="6901761" cy="583134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2BBA2-7CC5-49FC-AFB8-6E663B11A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0" y="2862575"/>
            <a:ext cx="4996272" cy="230451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37411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AFCC-9F14-4DE2-B25D-DBEC3475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0AC2E-582F-490A-8D51-741AA1B21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</a:t>
            </a:r>
            <a:r>
              <a:rPr lang="en-US" b="1" dirty="0"/>
              <a:t>use cases</a:t>
            </a:r>
            <a:r>
              <a:rPr lang="en-US" dirty="0"/>
              <a:t> of the application (application logic)</a:t>
            </a:r>
          </a:p>
          <a:p>
            <a:r>
              <a:rPr lang="en-US" dirty="0"/>
              <a:t>Do not implement core domain logic</a:t>
            </a:r>
          </a:p>
          <a:p>
            <a:r>
              <a:rPr lang="en-US" dirty="0"/>
              <a:t>Get &amp; return </a:t>
            </a:r>
            <a:r>
              <a:rPr lang="en-US" b="1" dirty="0"/>
              <a:t>Data Transfer Objects</a:t>
            </a:r>
            <a:r>
              <a:rPr lang="en-US" dirty="0"/>
              <a:t>, not entities</a:t>
            </a:r>
          </a:p>
          <a:p>
            <a:r>
              <a:rPr lang="en-US" dirty="0"/>
              <a:t>Use domain services, entities, repositories and other domain objects inside</a:t>
            </a:r>
          </a:p>
        </p:txBody>
      </p:sp>
    </p:spTree>
    <p:extLst>
      <p:ext uri="{BB962C8B-B14F-4D97-AF65-F5344CB8AC3E}">
        <p14:creationId xmlns:p14="http://schemas.microsoft.com/office/powerpoint/2010/main" val="2222563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F1AE3-9FF7-4FE9-8E69-E007BF9B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B646-1F40-4940-8112-85079E186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Part-I: What is DDD?</a:t>
            </a:r>
          </a:p>
          <a:p>
            <a:pPr lvl="1"/>
            <a:r>
              <a:rPr lang="en-US" dirty="0"/>
              <a:t>Architecture &amp; layers</a:t>
            </a:r>
          </a:p>
          <a:p>
            <a:pPr lvl="1"/>
            <a:r>
              <a:rPr lang="en-US" dirty="0"/>
              <a:t>Execution flow</a:t>
            </a:r>
          </a:p>
          <a:p>
            <a:pPr lvl="1"/>
            <a:r>
              <a:rPr lang="en-US" dirty="0"/>
              <a:t>Building blocks</a:t>
            </a:r>
          </a:p>
          <a:p>
            <a:pPr lvl="1"/>
            <a:r>
              <a:rPr lang="en-US" dirty="0"/>
              <a:t>Common principles</a:t>
            </a:r>
          </a:p>
          <a:p>
            <a:r>
              <a:rPr lang="en-US" dirty="0"/>
              <a:t>Part-II: Implementing DDD</a:t>
            </a:r>
          </a:p>
          <a:p>
            <a:pPr lvl="1"/>
            <a:r>
              <a:rPr lang="en-US" dirty="0"/>
              <a:t>Layering a Visual Studio solution</a:t>
            </a:r>
          </a:p>
          <a:p>
            <a:pPr lvl="1"/>
            <a:r>
              <a:rPr lang="en-US" dirty="0"/>
              <a:t>Rules &amp; Best Practices</a:t>
            </a:r>
          </a:p>
          <a:p>
            <a:pPr lvl="1"/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78952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85CF8-884F-45A6-90A4-69F90F82C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60618-1B9B-4090-BCC5-B982A3C0B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079668"/>
            <a:ext cx="5506191" cy="3097295"/>
          </a:xfrm>
        </p:spPr>
        <p:txBody>
          <a:bodyPr>
            <a:normAutofit fontScale="92500"/>
          </a:bodyPr>
          <a:lstStyle/>
          <a:p>
            <a:r>
              <a:rPr lang="en-US" dirty="0"/>
              <a:t>Inject domain services &amp; repositories</a:t>
            </a:r>
          </a:p>
          <a:p>
            <a:r>
              <a:rPr lang="en-US" dirty="0"/>
              <a:t>Get DTO as argument</a:t>
            </a:r>
          </a:p>
          <a:p>
            <a:r>
              <a:rPr lang="en-US" dirty="0"/>
              <a:t>Get aggregate roots from repositories</a:t>
            </a:r>
          </a:p>
          <a:p>
            <a:r>
              <a:rPr lang="en-US" dirty="0"/>
              <a:t>Use domain service to perform the domain logic</a:t>
            </a:r>
          </a:p>
          <a:p>
            <a:r>
              <a:rPr lang="en-US" dirty="0"/>
              <a:t>Always update the entity explicitly (don’t assume the change tracking)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52CA0A-AB3A-48BF-A6C0-C7D6EB02C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03" y="1598006"/>
            <a:ext cx="5680412" cy="52124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D54B2A-5509-432C-9977-26A4EEB7C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543" y="1491838"/>
            <a:ext cx="3750561" cy="152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420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Common DTO Principles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be </a:t>
            </a:r>
            <a:r>
              <a:rPr lang="en-US" b="1" dirty="0"/>
              <a:t>serializable</a:t>
            </a:r>
          </a:p>
          <a:p>
            <a:pPr lvl="1"/>
            <a:r>
              <a:rPr lang="en-US" dirty="0"/>
              <a:t>Should have a </a:t>
            </a:r>
            <a:r>
              <a:rPr lang="en-US" b="1" dirty="0" err="1"/>
              <a:t>parameterless</a:t>
            </a:r>
            <a:r>
              <a:rPr lang="en-US" b="1" dirty="0"/>
              <a:t> constructor</a:t>
            </a:r>
            <a:endParaRPr lang="en-US" dirty="0"/>
          </a:p>
          <a:p>
            <a:r>
              <a:rPr lang="en-US" dirty="0"/>
              <a:t>Should not contain any </a:t>
            </a:r>
            <a:r>
              <a:rPr lang="en-US" b="1" dirty="0"/>
              <a:t>business logic</a:t>
            </a:r>
          </a:p>
          <a:p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inherit from </a:t>
            </a:r>
            <a:r>
              <a:rPr lang="en-US" b="1" dirty="0"/>
              <a:t>entities</a:t>
            </a:r>
            <a:r>
              <a:rPr lang="en-US" dirty="0"/>
              <a:t>! </a:t>
            </a: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reference to </a:t>
            </a:r>
            <a:r>
              <a:rPr lang="en-US" b="1" dirty="0"/>
              <a:t>entities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970343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BCDBDA-86DC-4A3B-9729-D23E56AD4FD6}"/>
              </a:ext>
            </a:extLst>
          </p:cNvPr>
          <p:cNvSpPr txBox="1">
            <a:spLocks/>
          </p:cNvSpPr>
          <p:nvPr/>
        </p:nvSpPr>
        <p:spPr>
          <a:xfrm>
            <a:off x="7394369" y="1825625"/>
            <a:ext cx="42929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Id</a:t>
            </a:r>
            <a:r>
              <a:rPr lang="en-US" sz="2000" dirty="0"/>
              <a:t> is not used in create! Do not share same DTO for create &amp; update!</a:t>
            </a:r>
          </a:p>
          <a:p>
            <a:r>
              <a:rPr lang="en-US" sz="2000" dirty="0">
                <a:solidFill>
                  <a:srgbClr val="FF0000"/>
                </a:solidFill>
              </a:rPr>
              <a:t>Password</a:t>
            </a:r>
            <a:r>
              <a:rPr lang="en-US" sz="2000" dirty="0"/>
              <a:t> is not used in </a:t>
            </a:r>
            <a:r>
              <a:rPr lang="en-US" sz="2000" i="1" dirty="0"/>
              <a:t>Update </a:t>
            </a:r>
            <a:r>
              <a:rPr lang="en-US" sz="2000" dirty="0"/>
              <a:t>and </a:t>
            </a:r>
            <a:r>
              <a:rPr lang="en-US" sz="2000" i="1" dirty="0" err="1"/>
              <a:t>ChangeUserName</a:t>
            </a:r>
            <a:r>
              <a:rPr lang="en-US" sz="2000" dirty="0"/>
              <a:t>!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CreationTime</a:t>
            </a:r>
            <a:r>
              <a:rPr lang="en-US" sz="2000" dirty="0"/>
              <a:t> should not sent by the client!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7E2BA8-CC4F-40A3-86CC-E9FA2E91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81" y="2942612"/>
            <a:ext cx="6212133" cy="37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723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ADBC-FAC8-48BB-8DD8-EDDD7D82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790FD-6C8E-445E-BB91-A39CA922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97" y="3338512"/>
            <a:ext cx="6268408" cy="1375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3D387B-3378-4287-9DA2-859594415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274" y="1908765"/>
            <a:ext cx="4661712" cy="453393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08B78A-3B72-48EA-A6AE-275378C22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</p:spTree>
    <p:extLst>
      <p:ext uri="{BB962C8B-B14F-4D97-AF65-F5344CB8AC3E}">
        <p14:creationId xmlns:p14="http://schemas.microsoft.com/office/powerpoint/2010/main" val="30500984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Implement only the formal validation (can use data annotation attributes)</a:t>
            </a:r>
          </a:p>
          <a:p>
            <a:r>
              <a:rPr lang="en-US" sz="2400" dirty="0"/>
              <a:t>Don’t include domain validation logic (ex: unique user name constraint)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2C096-C2C7-491F-882E-19EAAF360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63" y="2727365"/>
            <a:ext cx="5074027" cy="383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372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Output DTO suggestions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744889"/>
          </a:xfrm>
        </p:spPr>
        <p:txBody>
          <a:bodyPr>
            <a:normAutofit/>
          </a:bodyPr>
          <a:lstStyle/>
          <a:p>
            <a:r>
              <a:rPr lang="en-US" sz="2000" dirty="0"/>
              <a:t>Keep output </a:t>
            </a:r>
            <a:r>
              <a:rPr lang="en-US" sz="2000" b="1" dirty="0"/>
              <a:t>DTO count minimum</a:t>
            </a:r>
            <a:r>
              <a:rPr lang="en-US" sz="2000" dirty="0"/>
              <a:t>. </a:t>
            </a:r>
            <a:r>
              <a:rPr lang="en-US" sz="2000" dirty="0">
                <a:solidFill>
                  <a:srgbClr val="FF0000"/>
                </a:solidFill>
              </a:rPr>
              <a:t>Reuse</a:t>
            </a:r>
            <a:r>
              <a:rPr lang="en-US" sz="2000" dirty="0"/>
              <a:t> where possible (except input DTOs as output DTO).</a:t>
            </a:r>
          </a:p>
          <a:p>
            <a:r>
              <a:rPr lang="en-US" sz="2000" dirty="0"/>
              <a:t>Can contain </a:t>
            </a:r>
            <a:r>
              <a:rPr lang="en-US" sz="2000" b="1" dirty="0"/>
              <a:t>more data </a:t>
            </a:r>
            <a:r>
              <a:rPr lang="en-US" sz="2000" dirty="0"/>
              <a:t>than client needs</a:t>
            </a:r>
          </a:p>
          <a:p>
            <a:r>
              <a:rPr lang="en-US" sz="2000" dirty="0"/>
              <a:t>Return the entity DTO from </a:t>
            </a:r>
            <a:r>
              <a:rPr lang="en-US" sz="2000" b="1" dirty="0"/>
              <a:t>Create &amp; update </a:t>
            </a:r>
            <a:r>
              <a:rPr lang="en-US" sz="2000" dirty="0"/>
              <a:t>methods.</a:t>
            </a:r>
          </a:p>
          <a:p>
            <a:r>
              <a:rPr lang="en-US" sz="2000" dirty="0"/>
              <a:t>Exception: Where </a:t>
            </a:r>
            <a:r>
              <a:rPr lang="en-US" sz="2000" b="1" dirty="0"/>
              <a:t>performance</a:t>
            </a:r>
            <a:r>
              <a:rPr lang="en-US" sz="2000" dirty="0"/>
              <a:t> is critical, especially for large result sets.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36350B-7541-43DE-AB8C-B78660140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7" y="3713015"/>
            <a:ext cx="6222670" cy="2976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3626C-6168-4BB7-A176-BBA41ABE6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194" y="4516578"/>
            <a:ext cx="339692" cy="29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0295C5-CE29-4E56-B56B-0D0840BAD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119" y="4809796"/>
            <a:ext cx="339692" cy="2932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71B153-A6C0-42C9-AD01-A3D64A0F7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00" y="5322120"/>
            <a:ext cx="339692" cy="293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A0E7D8-DC1C-4C94-9130-CB1C1CFFA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523" y="5951513"/>
            <a:ext cx="339692" cy="29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630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Output DTO suggestions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39D52-2EA2-49E1-97DF-9996081FB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90" y="2060906"/>
            <a:ext cx="5844459" cy="273618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860DB-566D-47FD-82E1-C3C158161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533" y="3907747"/>
            <a:ext cx="5383077" cy="2523025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537952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Object to Object Mapping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064036"/>
          </a:xfrm>
        </p:spPr>
        <p:txBody>
          <a:bodyPr>
            <a:noAutofit/>
          </a:bodyPr>
          <a:lstStyle/>
          <a:p>
            <a:r>
              <a:rPr lang="en-US" sz="2400" dirty="0"/>
              <a:t>Use </a:t>
            </a:r>
            <a:r>
              <a:rPr lang="en-US" sz="2400" b="1" dirty="0"/>
              <a:t>auto object mapping </a:t>
            </a:r>
            <a:r>
              <a:rPr lang="en-US" sz="2400" dirty="0"/>
              <a:t>libraries (but, carefully – enable configuration validation)</a:t>
            </a:r>
          </a:p>
          <a:p>
            <a:r>
              <a:rPr lang="en-US" sz="2400" b="1" dirty="0"/>
              <a:t>Do not map </a:t>
            </a:r>
            <a:r>
              <a:rPr lang="en-US" sz="2400" dirty="0"/>
              <a:t>input DTOs to entities. </a:t>
            </a:r>
            <a:r>
              <a:rPr lang="en-US" sz="2400" b="1" dirty="0"/>
              <a:t>Map</a:t>
            </a:r>
            <a:r>
              <a:rPr lang="en-US" sz="2400" dirty="0"/>
              <a:t> entities to output DTOs</a:t>
            </a:r>
          </a:p>
        </p:txBody>
      </p:sp>
    </p:spTree>
    <p:extLst>
      <p:ext uri="{BB962C8B-B14F-4D97-AF65-F5344CB8AC3E}">
        <p14:creationId xmlns:p14="http://schemas.microsoft.com/office/powerpoint/2010/main" val="13649631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FA5DE1-9928-4092-A711-45E790BB9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3" y="1741681"/>
            <a:ext cx="9040888" cy="49447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Example: Entity Creation &amp; DTO Mapping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359589-E408-41CD-B5EA-BB8554A59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829" y="1741681"/>
            <a:ext cx="4107543" cy="4486274"/>
          </a:xfrm>
        </p:spPr>
        <p:txBody>
          <a:bodyPr>
            <a:normAutofit/>
          </a:bodyPr>
          <a:lstStyle/>
          <a:p>
            <a:r>
              <a:rPr lang="en-US" sz="2000" dirty="0"/>
              <a:t>Don’t use DTO to entity auto-mapping, use entity </a:t>
            </a:r>
            <a:r>
              <a:rPr lang="en-US" sz="2000" b="1" dirty="0"/>
              <a:t>constructor</a:t>
            </a:r>
            <a:r>
              <a:rPr lang="en-US" sz="2000" dirty="0"/>
              <a:t>.</a:t>
            </a:r>
          </a:p>
          <a:p>
            <a:r>
              <a:rPr lang="en-US" sz="2000" dirty="0"/>
              <a:t>Perform additional </a:t>
            </a:r>
            <a:r>
              <a:rPr lang="en-US" sz="2000" b="1" dirty="0"/>
              <a:t>domain actions</a:t>
            </a:r>
            <a:r>
              <a:rPr lang="en-US" sz="2000" dirty="0"/>
              <a:t>.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repository </a:t>
            </a:r>
            <a:r>
              <a:rPr lang="en-US" sz="2000" dirty="0"/>
              <a:t>to insert the entity.</a:t>
            </a:r>
          </a:p>
          <a:p>
            <a:r>
              <a:rPr lang="en-US" sz="2000" dirty="0"/>
              <a:t>Return DTO using </a:t>
            </a:r>
            <a:r>
              <a:rPr lang="en-US" sz="2000" b="1" dirty="0"/>
              <a:t>auto-mapping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08172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53549-BE7C-4A29-A349-3512FF3E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Application Layers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7E13-EE4B-456A-909B-B7CB43CC89E3}"/>
              </a:ext>
            </a:extLst>
          </p:cNvPr>
          <p:cNvSpPr/>
          <p:nvPr/>
        </p:nvSpPr>
        <p:spPr>
          <a:xfrm>
            <a:off x="7101005" y="1690688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DF1A9D-5D8C-42B6-9FD9-50C7DA2CA70E}"/>
              </a:ext>
            </a:extLst>
          </p:cNvPr>
          <p:cNvSpPr/>
          <p:nvPr/>
        </p:nvSpPr>
        <p:spPr>
          <a:xfrm>
            <a:off x="4570131" y="2906822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Back Office Application Layer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E12164-0272-4432-B5CA-E349B2ACF3E8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5614358" y="2198171"/>
            <a:ext cx="1906761" cy="70865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8537C9C-5769-4746-B8EB-60BE417CF2AB}"/>
              </a:ext>
            </a:extLst>
          </p:cNvPr>
          <p:cNvSpPr/>
          <p:nvPr/>
        </p:nvSpPr>
        <p:spPr>
          <a:xfrm>
            <a:off x="7101006" y="2906822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Application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BACACA-87B6-4EBE-B602-6B40B5276F83}"/>
              </a:ext>
            </a:extLst>
          </p:cNvPr>
          <p:cNvSpPr/>
          <p:nvPr/>
        </p:nvSpPr>
        <p:spPr>
          <a:xfrm>
            <a:off x="9631881" y="2906821"/>
            <a:ext cx="2088453" cy="617705"/>
          </a:xfrm>
          <a:prstGeom prst="rect">
            <a:avLst/>
          </a:prstGeom>
          <a:solidFill>
            <a:srgbClr val="9148C8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Application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981EB5-FDF7-41FA-8919-CA00E2531DD2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H="1" flipV="1">
            <a:off x="8145232" y="2198171"/>
            <a:ext cx="1" cy="70865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CA80EF-9F4F-431A-ACD8-2946B2332FBA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8852171" y="2198171"/>
            <a:ext cx="1823937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mobile mock">
            <a:extLst>
              <a:ext uri="{FF2B5EF4-FFF2-40B4-BE49-F238E27FC236}">
                <a16:creationId xmlns:a16="http://schemas.microsoft.com/office/drawing/2014/main" id="{4BC7974B-CB50-41B6-84B2-9C0441DCF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4312" y="5190451"/>
            <a:ext cx="943583" cy="94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2169549-C0AA-4B38-BA43-E1B989D2C126}"/>
              </a:ext>
            </a:extLst>
          </p:cNvPr>
          <p:cNvSpPr/>
          <p:nvPr/>
        </p:nvSpPr>
        <p:spPr>
          <a:xfrm>
            <a:off x="9631881" y="3837738"/>
            <a:ext cx="2088453" cy="39543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API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ADB465-BDE1-4AE6-A0BC-763E4D4F3CB5}"/>
              </a:ext>
            </a:extLst>
          </p:cNvPr>
          <p:cNvSpPr/>
          <p:nvPr/>
        </p:nvSpPr>
        <p:spPr>
          <a:xfrm>
            <a:off x="7101004" y="3837738"/>
            <a:ext cx="2088453" cy="39543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MVC UI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1DF914-16CD-4445-8CFA-283B510FC43A}"/>
              </a:ext>
            </a:extLst>
          </p:cNvPr>
          <p:cNvSpPr/>
          <p:nvPr/>
        </p:nvSpPr>
        <p:spPr>
          <a:xfrm>
            <a:off x="4570131" y="3837738"/>
            <a:ext cx="2088453" cy="39543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REST API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85DEFC-8673-47D3-8CD9-24FE0EFEA78C}"/>
              </a:ext>
            </a:extLst>
          </p:cNvPr>
          <p:cNvCxnSpPr>
            <a:cxnSpLocks/>
            <a:stCxn id="28" idx="0"/>
            <a:endCxn id="10" idx="2"/>
          </p:cNvCxnSpPr>
          <p:nvPr/>
        </p:nvCxnSpPr>
        <p:spPr>
          <a:xfrm flipV="1">
            <a:off x="8145231" y="3524527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0C1ABC-596E-41D3-91D5-66D51EB23935}"/>
              </a:ext>
            </a:extLst>
          </p:cNvPr>
          <p:cNvCxnSpPr>
            <a:cxnSpLocks/>
          </p:cNvCxnSpPr>
          <p:nvPr/>
        </p:nvCxnSpPr>
        <p:spPr>
          <a:xfrm flipV="1">
            <a:off x="10676104" y="3518192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01010D5-F69D-430E-8B76-51594ED915EA}"/>
              </a:ext>
            </a:extLst>
          </p:cNvPr>
          <p:cNvCxnSpPr>
            <a:cxnSpLocks/>
          </p:cNvCxnSpPr>
          <p:nvPr/>
        </p:nvCxnSpPr>
        <p:spPr>
          <a:xfrm flipV="1">
            <a:off x="5614352" y="3518192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6B266BA-DD93-4B79-B66D-60B18C9F8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372" y="5280369"/>
            <a:ext cx="693717" cy="693717"/>
          </a:xfrm>
          <a:prstGeom prst="rect">
            <a:avLst/>
          </a:prstGeom>
        </p:spPr>
      </p:pic>
      <p:pic>
        <p:nvPicPr>
          <p:cNvPr id="4100" name="Picture 4" descr="Image result for angular">
            <a:extLst>
              <a:ext uri="{FF2B5EF4-FFF2-40B4-BE49-F238E27FC236}">
                <a16:creationId xmlns:a16="http://schemas.microsoft.com/office/drawing/2014/main" id="{7242808C-B2E9-44DD-9ED9-56A57B7D5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480" y="5280369"/>
            <a:ext cx="763748" cy="76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ABDE479-13F1-4442-BDFB-6312E41E121D}"/>
              </a:ext>
            </a:extLst>
          </p:cNvPr>
          <p:cNvSpPr txBox="1"/>
          <p:nvPr/>
        </p:nvSpPr>
        <p:spPr>
          <a:xfrm>
            <a:off x="5351782" y="5978391"/>
            <a:ext cx="52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727DB46-B5E4-46E5-A5E8-EDDB32785733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5614350" y="4233176"/>
            <a:ext cx="8" cy="109465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F8A5DFA-0752-4F5A-88E0-5840913C6D92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8145231" y="4239147"/>
            <a:ext cx="0" cy="104122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C301DF3-0893-4AB5-B664-BC1F07C1BCB7}"/>
              </a:ext>
            </a:extLst>
          </p:cNvPr>
          <p:cNvCxnSpPr>
            <a:cxnSpLocks/>
            <a:stCxn id="4098" idx="0"/>
            <a:endCxn id="27" idx="2"/>
          </p:cNvCxnSpPr>
          <p:nvPr/>
        </p:nvCxnSpPr>
        <p:spPr>
          <a:xfrm flipV="1">
            <a:off x="10676104" y="4233176"/>
            <a:ext cx="4" cy="95727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D9C1C6A-C3D2-4AD8-AA47-7DC49213DA73}"/>
              </a:ext>
            </a:extLst>
          </p:cNvPr>
          <p:cNvSpPr txBox="1"/>
          <p:nvPr/>
        </p:nvSpPr>
        <p:spPr>
          <a:xfrm>
            <a:off x="7667503" y="5978752"/>
            <a:ext cx="955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D225C3-3756-44F7-94C3-5A95C7996291}"/>
              </a:ext>
            </a:extLst>
          </p:cNvPr>
          <p:cNvSpPr txBox="1"/>
          <p:nvPr/>
        </p:nvSpPr>
        <p:spPr>
          <a:xfrm>
            <a:off x="10037947" y="6044117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App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0EB1D5-07C0-41FA-A4DE-63C11FFEA8AD}"/>
              </a:ext>
            </a:extLst>
          </p:cNvPr>
          <p:cNvSpPr txBox="1"/>
          <p:nvPr/>
        </p:nvSpPr>
        <p:spPr>
          <a:xfrm>
            <a:off x="938719" y="1502923"/>
            <a:ext cx="41867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</a:t>
            </a:r>
            <a:r>
              <a:rPr lang="en-US" sz="2000" b="1" dirty="0"/>
              <a:t>separate application layers</a:t>
            </a:r>
            <a:r>
              <a:rPr lang="en-US" sz="2000" dirty="0"/>
              <a:t> for each application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a </a:t>
            </a:r>
            <a:r>
              <a:rPr lang="en-US" sz="2000" b="1" dirty="0"/>
              <a:t>single domain layer</a:t>
            </a:r>
            <a:r>
              <a:rPr lang="en-US" sz="2000" dirty="0"/>
              <a:t> to share the core domain logic.</a:t>
            </a:r>
          </a:p>
        </p:txBody>
      </p:sp>
    </p:spTree>
    <p:extLst>
      <p:ext uri="{BB962C8B-B14F-4D97-AF65-F5344CB8AC3E}">
        <p14:creationId xmlns:p14="http://schemas.microsoft.com/office/powerpoint/2010/main" val="4003829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Part-I: What is DDD?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BA46F06-A28C-4434-8322-2C5C0A11EE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587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10F29-380E-4761-9DD4-751096BE8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FCE7F8-D07A-4363-A44D-ED913828E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248" y="3069257"/>
            <a:ext cx="3716215" cy="2900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>
                <a:solidFill>
                  <a:srgbClr val="FF0000"/>
                </a:solidFill>
              </a:rPr>
              <a:t>Examples..?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98EBB5-05CE-4754-8ABB-C31FC52E15C4}"/>
              </a:ext>
            </a:extLst>
          </p:cNvPr>
          <p:cNvSpPr/>
          <p:nvPr/>
        </p:nvSpPr>
        <p:spPr>
          <a:xfrm>
            <a:off x="2146465" y="2298395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Business Logic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A545A0-E936-4140-924B-7A54B39E12B5}"/>
              </a:ext>
            </a:extLst>
          </p:cNvPr>
          <p:cNvSpPr/>
          <p:nvPr/>
        </p:nvSpPr>
        <p:spPr>
          <a:xfrm>
            <a:off x="983317" y="3901769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 Logic</a:t>
            </a:r>
            <a:br>
              <a:rPr lang="en-US" sz="1600" dirty="0"/>
            </a:br>
            <a:r>
              <a:rPr lang="en-US" sz="1600" dirty="0"/>
              <a:t>(Use Cases)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4DD507-0491-4663-86A2-8DD46564E478}"/>
              </a:ext>
            </a:extLst>
          </p:cNvPr>
          <p:cNvSpPr/>
          <p:nvPr/>
        </p:nvSpPr>
        <p:spPr>
          <a:xfrm>
            <a:off x="3411906" y="3901770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Logic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8C94AFE5-DA1C-44F2-9767-4C17E2977E26}"/>
              </a:ext>
            </a:extLst>
          </p:cNvPr>
          <p:cNvCxnSpPr>
            <a:cxnSpLocks/>
            <a:endCxn id="12" idx="0"/>
          </p:cNvCxnSpPr>
          <p:nvPr/>
        </p:nvCxnSpPr>
        <p:spPr>
          <a:xfrm rot="5400000">
            <a:off x="1971982" y="2861441"/>
            <a:ext cx="1095891" cy="98476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5F52B162-1A4E-4399-9A02-93FCD44FAD41}"/>
              </a:ext>
            </a:extLst>
          </p:cNvPr>
          <p:cNvCxnSpPr>
            <a:cxnSpLocks/>
            <a:endCxn id="14" idx="0"/>
          </p:cNvCxnSpPr>
          <p:nvPr/>
        </p:nvCxnSpPr>
        <p:spPr>
          <a:xfrm rot="16200000" flipH="1">
            <a:off x="3386075" y="2831711"/>
            <a:ext cx="1095891" cy="104422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33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4570" y="1825625"/>
            <a:ext cx="4689230" cy="4351338"/>
          </a:xfrm>
        </p:spPr>
        <p:txBody>
          <a:bodyPr>
            <a:normAutofit/>
          </a:bodyPr>
          <a:lstStyle/>
          <a:p>
            <a:r>
              <a:rPr lang="en-US" sz="2000" b="1" dirty="0"/>
              <a:t>Don’t </a:t>
            </a:r>
            <a:r>
              <a:rPr lang="en-US" sz="2000" dirty="0"/>
              <a:t>create domain services to perform simple </a:t>
            </a:r>
            <a:r>
              <a:rPr lang="en-US" sz="2000" b="1" dirty="0">
                <a:solidFill>
                  <a:srgbClr val="FF0000"/>
                </a:solidFill>
              </a:rPr>
              <a:t>CRUD </a:t>
            </a:r>
            <a:r>
              <a:rPr lang="en-US" sz="2000" dirty="0"/>
              <a:t>operations!</a:t>
            </a:r>
          </a:p>
          <a:p>
            <a:pPr lvl="1"/>
            <a:r>
              <a:rPr lang="en-US" sz="1600" dirty="0"/>
              <a:t>Use </a:t>
            </a:r>
            <a:r>
              <a:rPr lang="en-US" sz="1600" b="1" dirty="0"/>
              <a:t>Repositories </a:t>
            </a:r>
            <a:r>
              <a:rPr lang="en-US" sz="1600" dirty="0"/>
              <a:t>in the application services.</a:t>
            </a:r>
          </a:p>
          <a:p>
            <a:r>
              <a:rPr lang="en-US" sz="2000" b="1" dirty="0"/>
              <a:t>Never </a:t>
            </a:r>
            <a:r>
              <a:rPr lang="en-US" sz="2000" dirty="0"/>
              <a:t>pass </a:t>
            </a:r>
            <a:r>
              <a:rPr lang="en-US" sz="2000" b="1" dirty="0">
                <a:solidFill>
                  <a:srgbClr val="FF0000"/>
                </a:solidFill>
              </a:rPr>
              <a:t>DTOs </a:t>
            </a:r>
            <a:r>
              <a:rPr lang="en-US" sz="2000" dirty="0"/>
              <a:t>to or return </a:t>
            </a:r>
            <a:r>
              <a:rPr lang="en-US" sz="2000" b="1" dirty="0">
                <a:solidFill>
                  <a:srgbClr val="FF0000"/>
                </a:solidFill>
              </a:rPr>
              <a:t>DTOs</a:t>
            </a:r>
            <a:r>
              <a:rPr lang="en-US" sz="2000" dirty="0"/>
              <a:t> from domain services!</a:t>
            </a:r>
          </a:p>
          <a:p>
            <a:pPr lvl="1"/>
            <a:r>
              <a:rPr lang="en-US" sz="1600" dirty="0"/>
              <a:t>DTOs should be in the </a:t>
            </a:r>
            <a:r>
              <a:rPr lang="en-US" sz="1600" b="1" dirty="0"/>
              <a:t>application layer</a:t>
            </a:r>
            <a:r>
              <a:rPr lang="en-US" sz="16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3E3B7-0ED6-4712-BE39-E0371FEE9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71" y="1547447"/>
            <a:ext cx="5515449" cy="4787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19E6D1-AFDB-4424-85FE-862299B1A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10" y="3952936"/>
            <a:ext cx="443794" cy="383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BE68D5-CF49-4915-BF3C-2901D5953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69" y="5081282"/>
            <a:ext cx="443794" cy="38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6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2016" y="1826113"/>
            <a:ext cx="3564730" cy="4351338"/>
          </a:xfrm>
        </p:spPr>
        <p:txBody>
          <a:bodyPr>
            <a:normAutofit/>
          </a:bodyPr>
          <a:lstStyle/>
          <a:p>
            <a:r>
              <a:rPr lang="en-US" sz="1600" dirty="0"/>
              <a:t>Domain service </a:t>
            </a:r>
            <a:r>
              <a:rPr lang="en-US" sz="1600" b="1" dirty="0"/>
              <a:t>should </a:t>
            </a:r>
            <a:r>
              <a:rPr lang="en-US" sz="1600" b="1" dirty="0">
                <a:solidFill>
                  <a:srgbClr val="00B050"/>
                </a:solidFill>
              </a:rPr>
              <a:t>check</a:t>
            </a:r>
            <a:r>
              <a:rPr lang="en-US" sz="1600" dirty="0"/>
              <a:t> duplicate organization name.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doesn’t perform </a:t>
            </a:r>
            <a:r>
              <a:rPr lang="en-US" sz="1600" b="1" dirty="0">
                <a:solidFill>
                  <a:srgbClr val="FF0000"/>
                </a:solidFill>
              </a:rPr>
              <a:t>authorization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must </a:t>
            </a:r>
            <a:r>
              <a:rPr lang="en-US" sz="1600" b="1" dirty="0"/>
              <a:t>not depend </a:t>
            </a:r>
            <a:r>
              <a:rPr lang="en-US" sz="1600" dirty="0"/>
              <a:t>on the </a:t>
            </a:r>
            <a:r>
              <a:rPr lang="en-US" sz="1600" b="1" dirty="0">
                <a:solidFill>
                  <a:srgbClr val="FF0000"/>
                </a:solidFill>
              </a:rPr>
              <a:t>current user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application/UI/API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must not </a:t>
            </a:r>
            <a:r>
              <a:rPr lang="en-US" sz="1600" dirty="0"/>
              <a:t>send </a:t>
            </a:r>
            <a:r>
              <a:rPr lang="en-US" sz="1600" b="1" dirty="0">
                <a:solidFill>
                  <a:srgbClr val="FF0000"/>
                </a:solidFill>
              </a:rPr>
              <a:t>email</a:t>
            </a:r>
            <a:r>
              <a:rPr lang="en-US" sz="1600" dirty="0"/>
              <a:t> that is not related to the actual business!</a:t>
            </a:r>
          </a:p>
          <a:p>
            <a:pPr lvl="1"/>
            <a:r>
              <a:rPr lang="en-US" sz="1200" dirty="0"/>
              <a:t>Do in the application layer or implement via domain events.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A9B311-1BA4-4607-ACC3-595EE063E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82" y="1826113"/>
            <a:ext cx="7916889" cy="4760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F5F995-AF24-41C6-A7B0-80BF1B473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3545907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36A26B-F71C-43E2-8E3A-9BF766CAD2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4206203"/>
            <a:ext cx="287746" cy="248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F312A9-4D4D-4CAC-ACF6-59D9F07A8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4568207"/>
            <a:ext cx="287746" cy="2483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EB4023-3921-4910-B824-F5CF3214B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5646676"/>
            <a:ext cx="287746" cy="24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3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BB41E1C-DAAB-45EB-BE47-C5EF0170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76" y="1497983"/>
            <a:ext cx="4543195" cy="5196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1CBE52-7013-4BDF-AB8B-0A1CC7F46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15986-E70E-4E8D-A9A8-1E2D123BD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936" y="1821229"/>
            <a:ext cx="5364222" cy="4351338"/>
          </a:xfrm>
        </p:spPr>
        <p:txBody>
          <a:bodyPr>
            <a:normAutofit/>
          </a:bodyPr>
          <a:lstStyle/>
          <a:p>
            <a:r>
              <a:rPr lang="en-US" sz="1800" dirty="0"/>
              <a:t>Application service methods </a:t>
            </a:r>
            <a:r>
              <a:rPr lang="en-US" sz="1800" b="1" dirty="0"/>
              <a:t>should be </a:t>
            </a:r>
            <a:r>
              <a:rPr lang="en-US" sz="1800" dirty="0"/>
              <a:t>a </a:t>
            </a:r>
            <a:r>
              <a:rPr lang="en-US" sz="1800" b="1" dirty="0">
                <a:solidFill>
                  <a:srgbClr val="00B050"/>
                </a:solidFill>
              </a:rPr>
              <a:t>unit of work </a:t>
            </a:r>
            <a:r>
              <a:rPr lang="en-US" sz="1800" dirty="0"/>
              <a:t>(transactional) if contains more than one database operations.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Authorization</a:t>
            </a:r>
            <a:r>
              <a:rPr lang="en-US" sz="1800" dirty="0"/>
              <a:t> </a:t>
            </a:r>
            <a:r>
              <a:rPr lang="en-US" sz="1800" b="1" dirty="0"/>
              <a:t>is done </a:t>
            </a:r>
            <a:r>
              <a:rPr lang="en-US" sz="1800" dirty="0"/>
              <a:t>in the application layer.</a:t>
            </a:r>
          </a:p>
          <a:p>
            <a:r>
              <a:rPr lang="en-US" sz="1800" b="1" dirty="0"/>
              <a:t>Payment</a:t>
            </a:r>
            <a:r>
              <a:rPr lang="en-US" sz="1800" dirty="0"/>
              <a:t> (infrastructure service) and </a:t>
            </a:r>
            <a:r>
              <a:rPr lang="en-US" sz="1800" b="1" dirty="0"/>
              <a:t>Organization creation </a:t>
            </a:r>
            <a:r>
              <a:rPr lang="en-US" sz="1800" u="sng" dirty="0"/>
              <a:t>should not </a:t>
            </a:r>
            <a:r>
              <a:rPr lang="en-US" sz="1800" dirty="0"/>
              <a:t>be combined in the domain layer. </a:t>
            </a:r>
            <a:r>
              <a:rPr lang="en-US" sz="1800" b="1" dirty="0"/>
              <a:t>Should be </a:t>
            </a:r>
            <a:r>
              <a:rPr lang="en-US" sz="1800" b="1" dirty="0">
                <a:solidFill>
                  <a:srgbClr val="00B050"/>
                </a:solidFill>
              </a:rPr>
              <a:t>orchestrated</a:t>
            </a:r>
            <a:r>
              <a:rPr lang="en-US" sz="1800" dirty="0"/>
              <a:t> by the application layer.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Email sending</a:t>
            </a:r>
            <a:r>
              <a:rPr lang="en-US" sz="1800" dirty="0"/>
              <a:t> </a:t>
            </a:r>
            <a:r>
              <a:rPr lang="en-US" sz="1800" b="1" dirty="0"/>
              <a:t>can be </a:t>
            </a:r>
            <a:r>
              <a:rPr lang="en-US" sz="1800" dirty="0"/>
              <a:t>done in the application service.</a:t>
            </a:r>
          </a:p>
          <a:p>
            <a:r>
              <a:rPr lang="en-US" sz="1800" b="1" dirty="0"/>
              <a:t>Do not </a:t>
            </a:r>
            <a:r>
              <a:rPr lang="en-US" sz="1800" dirty="0"/>
              <a:t>return </a:t>
            </a:r>
            <a:r>
              <a:rPr lang="en-US" sz="1800" b="1" dirty="0">
                <a:solidFill>
                  <a:srgbClr val="FF0000"/>
                </a:solidFill>
              </a:rPr>
              <a:t>entities </a:t>
            </a:r>
            <a:r>
              <a:rPr lang="en-US" sz="1800" dirty="0"/>
              <a:t>from application services!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DC59CD-E65B-4C72-801C-1955CCB13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14" y="2606852"/>
            <a:ext cx="257358" cy="291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11955C-07E3-45BF-9F84-D80C45871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3459772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C24B62-D436-4D23-AE73-5D0BE85AD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106947"/>
            <a:ext cx="372404" cy="422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708F9F-B560-4A3B-988E-6801D6B7E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650122"/>
            <a:ext cx="372404" cy="422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EEA75F-8AE4-46B3-8390-4076AAE10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42" y="5181145"/>
            <a:ext cx="414444" cy="357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AB51A0-5724-41EB-BC2A-4F8D23A6D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83" y="2429247"/>
            <a:ext cx="257358" cy="29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6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8A1E5-C0E4-44E4-AC58-47F706045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07F46-AE30-429F-B5DC-375CAF6F2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294" y="5176804"/>
            <a:ext cx="3019526" cy="9759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Eric Evans</a:t>
            </a:r>
          </a:p>
        </p:txBody>
      </p:sp>
      <p:pic>
        <p:nvPicPr>
          <p:cNvPr id="5122" name="Picture 2" descr="Image result for Implementing Domain Driven Design">
            <a:extLst>
              <a:ext uri="{FF2B5EF4-FFF2-40B4-BE49-F238E27FC236}">
                <a16:creationId xmlns:a16="http://schemas.microsoft.com/office/drawing/2014/main" id="{D6242185-22CC-4E38-97BF-867EEECAF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20" y="2061578"/>
            <a:ext cx="2127431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Domain Driven Design">
            <a:extLst>
              <a:ext uri="{FF2B5EF4-FFF2-40B4-BE49-F238E27FC236}">
                <a16:creationId xmlns:a16="http://schemas.microsoft.com/office/drawing/2014/main" id="{4B0E9FC1-888D-4E2A-937F-19FC77136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861" y="2061578"/>
            <a:ext cx="2316393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clean architecture book">
            <a:extLst>
              <a:ext uri="{FF2B5EF4-FFF2-40B4-BE49-F238E27FC236}">
                <a16:creationId xmlns:a16="http://schemas.microsoft.com/office/drawing/2014/main" id="{2178FF8A-517D-4515-AA9F-5045EC25A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017" y="2061578"/>
            <a:ext cx="2195067" cy="288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422064-83FB-4017-BB7B-D0C88932E013}"/>
              </a:ext>
            </a:extLst>
          </p:cNvPr>
          <p:cNvSpPr txBox="1">
            <a:spLocks/>
          </p:cNvSpPr>
          <p:nvPr/>
        </p:nvSpPr>
        <p:spPr>
          <a:xfrm>
            <a:off x="4538781" y="5176804"/>
            <a:ext cx="2903707" cy="1180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Implementing</a:t>
            </a:r>
            <a:br>
              <a:rPr lang="en-US" sz="2200" dirty="0"/>
            </a:b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Vaughn Vernon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0703B2-E6C7-456F-8447-CF7C81EE3A0A}"/>
              </a:ext>
            </a:extLst>
          </p:cNvPr>
          <p:cNvSpPr txBox="1">
            <a:spLocks/>
          </p:cNvSpPr>
          <p:nvPr/>
        </p:nvSpPr>
        <p:spPr>
          <a:xfrm>
            <a:off x="7789571" y="5176804"/>
            <a:ext cx="2507958" cy="801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Clean Architecture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1424679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B0173-9F9C-4942-8AF2-FCDF0CAA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Thanks..!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0395B-20F5-49D5-8059-D9AD331A6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400" dirty="0"/>
              <a:t>Halil İbrahim Kalkan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Web		</a:t>
            </a:r>
            <a:r>
              <a:rPr lang="en-US" dirty="0"/>
              <a:t>halilibrahimkalkan.com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GitHub	</a:t>
            </a:r>
            <a:r>
              <a:rPr lang="en-US" dirty="0"/>
              <a:t>@hikalkan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Twitter	</a:t>
            </a:r>
            <a:r>
              <a:rPr lang="en-US" dirty="0"/>
              <a:t>@</a:t>
            </a:r>
            <a:r>
              <a:rPr lang="en-US" dirty="0" err="1"/>
              <a:t>hibrahimkalkan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226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DDD?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F2B61-35C8-435F-AC82-96ED01996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4396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Domain-driven design (DDD) is an approach to software development for </a:t>
            </a:r>
            <a:r>
              <a:rPr lang="en-US" sz="2000" b="1" dirty="0"/>
              <a:t>complex</a:t>
            </a:r>
            <a:r>
              <a:rPr lang="en-US" sz="2000" dirty="0"/>
              <a:t> needs by connecting the implementation to an </a:t>
            </a:r>
            <a:r>
              <a:rPr lang="en-US" sz="2000" b="1" dirty="0"/>
              <a:t>evolving</a:t>
            </a:r>
            <a:r>
              <a:rPr lang="en-US" sz="2000" dirty="0"/>
              <a:t> model</a:t>
            </a:r>
          </a:p>
          <a:p>
            <a:r>
              <a:rPr lang="en-US" sz="2000" dirty="0"/>
              <a:t>Focuses on the </a:t>
            </a:r>
            <a:r>
              <a:rPr lang="en-US" sz="2000" b="1" dirty="0"/>
              <a:t>core domain logic</a:t>
            </a:r>
            <a:r>
              <a:rPr lang="en-US" sz="2000" dirty="0"/>
              <a:t>.</a:t>
            </a:r>
          </a:p>
          <a:p>
            <a:r>
              <a:rPr lang="en-US" sz="2000" dirty="0"/>
              <a:t>Suitable for </a:t>
            </a:r>
            <a:r>
              <a:rPr lang="en-US" sz="2000" b="1" dirty="0"/>
              <a:t>complex domains</a:t>
            </a:r>
            <a:r>
              <a:rPr lang="en-US" sz="2000" dirty="0"/>
              <a:t> and </a:t>
            </a:r>
            <a:r>
              <a:rPr lang="en-US" sz="2000" b="1" dirty="0"/>
              <a:t>large-scale</a:t>
            </a:r>
            <a:r>
              <a:rPr lang="en-US" sz="2000" dirty="0"/>
              <a:t> applications.</a:t>
            </a:r>
          </a:p>
          <a:p>
            <a:r>
              <a:rPr lang="en-US" sz="2000" dirty="0"/>
              <a:t>Helps to build a flexible, modular and </a:t>
            </a:r>
            <a:r>
              <a:rPr lang="en-US" sz="2000" b="1" dirty="0"/>
              <a:t>maintainable </a:t>
            </a:r>
            <a:r>
              <a:rPr lang="en-US" sz="2000" dirty="0"/>
              <a:t>code base, based on the Object Oriented Programming principles.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CCDEE-7A39-407D-88A5-2E3DFB955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590" y="1825625"/>
            <a:ext cx="4474673" cy="438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24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BAA91-564C-4B55-B29A-2FD6E61F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Layers &amp; Clean Architecture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6B0CB4-6524-4E31-A492-75A412DFDDCF}"/>
              </a:ext>
            </a:extLst>
          </p:cNvPr>
          <p:cNvSpPr/>
          <p:nvPr/>
        </p:nvSpPr>
        <p:spPr>
          <a:xfrm>
            <a:off x="1440090" y="2779226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C2233-4E64-4516-A4A6-96C8AEA6D1D8}"/>
              </a:ext>
            </a:extLst>
          </p:cNvPr>
          <p:cNvSpPr txBox="1"/>
          <p:nvPr/>
        </p:nvSpPr>
        <p:spPr>
          <a:xfrm>
            <a:off x="463911" y="3018734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C812E-F829-4732-9CCA-DD36DFDB5D01}"/>
              </a:ext>
            </a:extLst>
          </p:cNvPr>
          <p:cNvSpPr txBox="1"/>
          <p:nvPr/>
        </p:nvSpPr>
        <p:spPr>
          <a:xfrm>
            <a:off x="463911" y="3748683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F232E-C8C7-4DB0-99AD-A1CC33242828}"/>
              </a:ext>
            </a:extLst>
          </p:cNvPr>
          <p:cNvSpPr txBox="1"/>
          <p:nvPr/>
        </p:nvSpPr>
        <p:spPr>
          <a:xfrm>
            <a:off x="463911" y="4478632"/>
            <a:ext cx="2353056" cy="37185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AD95D9-A309-4D49-A8CA-4594E1E33D55}"/>
              </a:ext>
            </a:extLst>
          </p:cNvPr>
          <p:cNvCxnSpPr/>
          <p:nvPr/>
        </p:nvCxnSpPr>
        <p:spPr>
          <a:xfrm>
            <a:off x="868041" y="3390590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7C5CB8-4CA3-4511-B830-E7B832E89F94}"/>
              </a:ext>
            </a:extLst>
          </p:cNvPr>
          <p:cNvCxnSpPr/>
          <p:nvPr/>
        </p:nvCxnSpPr>
        <p:spPr>
          <a:xfrm>
            <a:off x="868041" y="4135725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DD3B864-9C99-424D-97CB-6DE795114B8E}"/>
              </a:ext>
            </a:extLst>
          </p:cNvPr>
          <p:cNvCxnSpPr>
            <a:cxnSpLocks/>
          </p:cNvCxnSpPr>
          <p:nvPr/>
        </p:nvCxnSpPr>
        <p:spPr>
          <a:xfrm rot="10800000">
            <a:off x="1126192" y="4850489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95F5409-B210-48D9-8DF0-930EE22E898B}"/>
              </a:ext>
            </a:extLst>
          </p:cNvPr>
          <p:cNvCxnSpPr>
            <a:cxnSpLocks/>
          </p:cNvCxnSpPr>
          <p:nvPr/>
        </p:nvCxnSpPr>
        <p:spPr>
          <a:xfrm rot="10800000">
            <a:off x="1126192" y="4120539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641F70D-F3BD-40D3-9A7A-A00206B931AC}"/>
              </a:ext>
            </a:extLst>
          </p:cNvPr>
          <p:cNvCxnSpPr>
            <a:cxnSpLocks/>
          </p:cNvCxnSpPr>
          <p:nvPr/>
        </p:nvCxnSpPr>
        <p:spPr>
          <a:xfrm rot="10800000">
            <a:off x="1126190" y="3386650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A43F43F-CAB8-4450-8156-062A8328D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907" y="2037302"/>
            <a:ext cx="3730315" cy="3730315"/>
          </a:xfrm>
          <a:prstGeom prst="rect">
            <a:avLst/>
          </a:prstGeom>
        </p:spPr>
      </p:pic>
      <p:pic>
        <p:nvPicPr>
          <p:cNvPr id="2052" name="Picture 4" descr="Image result for clean architecture book">
            <a:extLst>
              <a:ext uri="{FF2B5EF4-FFF2-40B4-BE49-F238E27FC236}">
                <a16:creationId xmlns:a16="http://schemas.microsoft.com/office/drawing/2014/main" id="{C58F94BB-75CE-4725-9E26-8FE60F1EF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526" y="2036145"/>
            <a:ext cx="2840065" cy="373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711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DB1C-0E2B-4746-AE97-9A3050BA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Core Building Blocks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6817E-1144-4AB5-9037-3E6E7C86E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55719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Domain Layer</a:t>
            </a:r>
          </a:p>
          <a:p>
            <a:r>
              <a:rPr lang="en-US" dirty="0"/>
              <a:t>Entity</a:t>
            </a:r>
          </a:p>
          <a:p>
            <a:r>
              <a:rPr lang="en-US" dirty="0"/>
              <a:t>Value Object</a:t>
            </a:r>
          </a:p>
          <a:p>
            <a:r>
              <a:rPr lang="en-US" dirty="0"/>
              <a:t>Aggregate &amp; Aggregate Root</a:t>
            </a:r>
          </a:p>
          <a:p>
            <a:r>
              <a:rPr lang="en-US" dirty="0"/>
              <a:t>Repository</a:t>
            </a:r>
          </a:p>
          <a:p>
            <a:r>
              <a:rPr lang="en-US" dirty="0"/>
              <a:t>Domain Service</a:t>
            </a:r>
          </a:p>
          <a:p>
            <a:r>
              <a:rPr lang="en-US" dirty="0"/>
              <a:t>Specification</a:t>
            </a:r>
          </a:p>
          <a:p>
            <a:r>
              <a:rPr lang="en-US" dirty="0"/>
              <a:t>Domain Event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62CC48-1C63-4890-A754-5BF2054A429F}"/>
              </a:ext>
            </a:extLst>
          </p:cNvPr>
          <p:cNvSpPr txBox="1">
            <a:spLocks/>
          </p:cNvSpPr>
          <p:nvPr/>
        </p:nvSpPr>
        <p:spPr>
          <a:xfrm>
            <a:off x="5966012" y="1825625"/>
            <a:ext cx="43568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Application Layer</a:t>
            </a:r>
          </a:p>
          <a:p>
            <a:r>
              <a:rPr lang="en-US" dirty="0"/>
              <a:t>Application Service</a:t>
            </a:r>
          </a:p>
          <a:p>
            <a:r>
              <a:rPr lang="en-US" dirty="0"/>
              <a:t>Data Transfer Object (DTO)</a:t>
            </a:r>
          </a:p>
          <a:p>
            <a:r>
              <a:rPr lang="en-US" dirty="0"/>
              <a:t>Unit of Work</a:t>
            </a:r>
          </a:p>
        </p:txBody>
      </p:sp>
    </p:spTree>
    <p:extLst>
      <p:ext uri="{BB962C8B-B14F-4D97-AF65-F5344CB8AC3E}">
        <p14:creationId xmlns:p14="http://schemas.microsoft.com/office/powerpoint/2010/main" val="636907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Layering in Visual Studio</a:t>
            </a:r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799681"/>
              </p:ext>
            </p:extLst>
          </p:nvPr>
        </p:nvGraphicFramePr>
        <p:xfrm>
          <a:off x="544689" y="1958179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" name="Image" r:id="rId3" imgW="5294880" imgH="4342680" progId="Photoshop.Image.13">
                  <p:embed/>
                </p:oleObj>
              </mc:Choice>
              <mc:Fallback>
                <p:oleObj name="Image" r:id="rId3" imgW="5294880" imgH="4342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89" y="1958179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ight Brace 9">
            <a:extLst>
              <a:ext uri="{FF2B5EF4-FFF2-40B4-BE49-F238E27FC236}">
                <a16:creationId xmlns:a16="http://schemas.microsoft.com/office/drawing/2014/main" id="{F8493717-33AD-45CD-9728-ED886026310F}"/>
              </a:ext>
            </a:extLst>
          </p:cNvPr>
          <p:cNvSpPr/>
          <p:nvPr/>
        </p:nvSpPr>
        <p:spPr>
          <a:xfrm>
            <a:off x="4944533" y="2596444"/>
            <a:ext cx="310445" cy="479778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3541BE0-7C4A-49F2-8ED8-4B70DE6C2BA2}"/>
              </a:ext>
            </a:extLst>
          </p:cNvPr>
          <p:cNvSpPr/>
          <p:nvPr/>
        </p:nvSpPr>
        <p:spPr>
          <a:xfrm>
            <a:off x="4944533" y="3155244"/>
            <a:ext cx="310445" cy="479778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76EB748-C127-4E93-9F55-D07E235E5A18}"/>
              </a:ext>
            </a:extLst>
          </p:cNvPr>
          <p:cNvSpPr/>
          <p:nvPr/>
        </p:nvSpPr>
        <p:spPr>
          <a:xfrm>
            <a:off x="4944532" y="3764845"/>
            <a:ext cx="310445" cy="211666"/>
          </a:xfrm>
          <a:prstGeom prst="rightBrac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87B06DA-FE3F-4E59-86CF-DFE9B7ADA02C}"/>
              </a:ext>
            </a:extLst>
          </p:cNvPr>
          <p:cNvSpPr/>
          <p:nvPr/>
        </p:nvSpPr>
        <p:spPr>
          <a:xfrm>
            <a:off x="4933242" y="4075288"/>
            <a:ext cx="310445" cy="211666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E6132E-4F20-4B48-A1A7-C9CC13AABF0F}"/>
              </a:ext>
            </a:extLst>
          </p:cNvPr>
          <p:cNvSpPr txBox="1"/>
          <p:nvPr/>
        </p:nvSpPr>
        <p:spPr>
          <a:xfrm>
            <a:off x="5390445" y="2636278"/>
            <a:ext cx="1978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Application Layer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B125F-2069-4301-B408-2D28E6775C27}"/>
              </a:ext>
            </a:extLst>
          </p:cNvPr>
          <p:cNvSpPr txBox="1"/>
          <p:nvPr/>
        </p:nvSpPr>
        <p:spPr>
          <a:xfrm>
            <a:off x="5390444" y="3195078"/>
            <a:ext cx="1613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4053A3-E877-42D7-8A00-2D8949399D04}"/>
              </a:ext>
            </a:extLst>
          </p:cNvPr>
          <p:cNvSpPr txBox="1"/>
          <p:nvPr/>
        </p:nvSpPr>
        <p:spPr>
          <a:xfrm>
            <a:off x="5390444" y="3657967"/>
            <a:ext cx="2236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Infrastructure Layer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9CF5B1-1831-4308-A934-8B5F6BDE3938}"/>
              </a:ext>
            </a:extLst>
          </p:cNvPr>
          <p:cNvSpPr txBox="1"/>
          <p:nvPr/>
        </p:nvSpPr>
        <p:spPr>
          <a:xfrm>
            <a:off x="5390444" y="3975568"/>
            <a:ext cx="2127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C000"/>
                </a:solidFill>
              </a:rPr>
              <a:t>Presentation Layer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A00A7CDD-8C75-4A68-B414-4834BA4994C5}"/>
              </a:ext>
            </a:extLst>
          </p:cNvPr>
          <p:cNvSpPr/>
          <p:nvPr/>
        </p:nvSpPr>
        <p:spPr>
          <a:xfrm>
            <a:off x="4944532" y="4665134"/>
            <a:ext cx="310445" cy="798688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E3443-3721-4219-81A7-F31DED7CF517}"/>
              </a:ext>
            </a:extLst>
          </p:cNvPr>
          <p:cNvSpPr txBox="1"/>
          <p:nvPr/>
        </p:nvSpPr>
        <p:spPr>
          <a:xfrm>
            <a:off x="5390444" y="4864423"/>
            <a:ext cx="1496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Test Projects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BF8785-A812-445B-9E5A-A3B2DCCA05BC}"/>
              </a:ext>
            </a:extLst>
          </p:cNvPr>
          <p:cNvSpPr txBox="1"/>
          <p:nvPr/>
        </p:nvSpPr>
        <p:spPr>
          <a:xfrm>
            <a:off x="7992675" y="1282761"/>
            <a:ext cx="401322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Domain.Shared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IssueConsts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IssueType</a:t>
            </a:r>
            <a:r>
              <a:rPr lang="en-US" sz="1600" dirty="0">
                <a:solidFill>
                  <a:srgbClr val="FF0000"/>
                </a:solidFill>
              </a:rPr>
              <a:t> (</a:t>
            </a:r>
            <a:r>
              <a:rPr lang="en-US" sz="1600" dirty="0" err="1">
                <a:solidFill>
                  <a:srgbClr val="FF0000"/>
                </a:solidFill>
              </a:rPr>
              <a:t>enum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Domain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Issue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IssueManager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IIssueRepository</a:t>
            </a:r>
            <a:endParaRPr lang="en-US" sz="16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Application.Contracts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IIssueAppService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IssueDto</a:t>
            </a:r>
            <a:r>
              <a:rPr lang="en-US" sz="1600" dirty="0">
                <a:solidFill>
                  <a:srgbClr val="00B050"/>
                </a:solidFill>
              </a:rPr>
              <a:t>, </a:t>
            </a:r>
            <a:r>
              <a:rPr lang="en-US" sz="1600" dirty="0" err="1">
                <a:solidFill>
                  <a:srgbClr val="00B050"/>
                </a:solidFill>
              </a:rPr>
              <a:t>IssueCreationDto</a:t>
            </a: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IssueAppService</a:t>
            </a:r>
            <a:r>
              <a:rPr lang="en-US" sz="1600" dirty="0">
                <a:solidFill>
                  <a:srgbClr val="00B050"/>
                </a:solidFill>
              </a:rPr>
              <a:t> (implementation)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Infrastructure /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EntityFrameworkCore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EfCoreIssueRepository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MyDbContext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Web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IssueController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IssueViewModel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Issues.cshtml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Issues.js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0986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 animBg="1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1857</TotalTime>
  <Words>1425</Words>
  <Application>Microsoft Office PowerPoint</Application>
  <PresentationFormat>Widescreen</PresentationFormat>
  <Paragraphs>339</Paragraphs>
  <Slides>55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Calibri</vt:lpstr>
      <vt:lpstr>Calibri Light</vt:lpstr>
      <vt:lpstr>HelveticaNeueLT Std</vt:lpstr>
      <vt:lpstr>HelveticaNeueLT Std Med Cn</vt:lpstr>
      <vt:lpstr>Office Theme</vt:lpstr>
      <vt:lpstr>Image</vt:lpstr>
      <vt:lpstr>Implementing Domain Driven Design (DDD)</vt:lpstr>
      <vt:lpstr>ABOUT ME  Halil İbrahim Kalkan                   </vt:lpstr>
      <vt:lpstr>ASP.NET BOILERPLATE</vt:lpstr>
      <vt:lpstr>Agenda</vt:lpstr>
      <vt:lpstr>Part-I: What is DDD?</vt:lpstr>
      <vt:lpstr>What is DDD?</vt:lpstr>
      <vt:lpstr>Domain Driven Design Layers &amp; Clean Architecture</vt:lpstr>
      <vt:lpstr>Domain Driven Design Core Building Blocks</vt:lpstr>
      <vt:lpstr>Domain Driven Design Layering in Visual Studio</vt:lpstr>
      <vt:lpstr>Domain Driven Design Layering in Visual Studio</vt:lpstr>
      <vt:lpstr>Domain Driven Design Execution Flow</vt:lpstr>
      <vt:lpstr>Domain Driven Design Common Principles</vt:lpstr>
      <vt:lpstr>Part-II: Implementation</vt:lpstr>
      <vt:lpstr>Aggregates Example</vt:lpstr>
      <vt:lpstr>Aggregate Roots Principles</vt:lpstr>
      <vt:lpstr>Aggregate Roots Rule: Reference Other Aggregates only by Id</vt:lpstr>
      <vt:lpstr>Aggregate Roots Tip: Keep it small</vt:lpstr>
      <vt:lpstr>Aggregate Roots / Entities Primary Keys</vt:lpstr>
      <vt:lpstr>Aggregate Roots &amp; Entities Constructor</vt:lpstr>
      <vt:lpstr>Aggregate Roots &amp; Entities Property Accessors &amp; Methods</vt:lpstr>
      <vt:lpstr>Aggregate Roots &amp; Entities Business Logic &amp; Exceptions</vt:lpstr>
      <vt:lpstr>Aggregate Roots &amp; Entities Business Logic</vt:lpstr>
      <vt:lpstr>Aggregate Roots / Entities Business Logic</vt:lpstr>
      <vt:lpstr>Repositories Principles</vt:lpstr>
      <vt:lpstr>Repositories Do not Include Domain Logic</vt:lpstr>
      <vt:lpstr>Repositories Do not Include Domain Logic</vt:lpstr>
      <vt:lpstr>Repositories Do not Include Domain Logic</vt:lpstr>
      <vt:lpstr>Specifications Specification Interface</vt:lpstr>
      <vt:lpstr>Specifications Specification Interface</vt:lpstr>
      <vt:lpstr>Specifications Base Specification Class</vt:lpstr>
      <vt:lpstr>Specifications Define a Specification</vt:lpstr>
      <vt:lpstr>Specifications Use the Specification</vt:lpstr>
      <vt:lpstr>Specifications Use the Specification</vt:lpstr>
      <vt:lpstr>Specifications Combining Specifications</vt:lpstr>
      <vt:lpstr>Specifications Combining Specifications</vt:lpstr>
      <vt:lpstr>Domain Services Principles</vt:lpstr>
      <vt:lpstr>Domain Services Example</vt:lpstr>
      <vt:lpstr>Domain Services Example</vt:lpstr>
      <vt:lpstr>Application Services Principles</vt:lpstr>
      <vt:lpstr>Application Services Example</vt:lpstr>
      <vt:lpstr>Application Services Common DTO Principles Best Practices</vt:lpstr>
      <vt:lpstr>Application Services Input DTO Best Practices</vt:lpstr>
      <vt:lpstr>Application Services Input DTO Best Practices</vt:lpstr>
      <vt:lpstr>Application Services Input DTO Best Practices</vt:lpstr>
      <vt:lpstr>Application Services Output DTO suggestions</vt:lpstr>
      <vt:lpstr>Application Services Output DTO suggestions</vt:lpstr>
      <vt:lpstr>Application Services Object to Object Mapping</vt:lpstr>
      <vt:lpstr>Application Services Example: Entity Creation &amp; DTO Mapping</vt:lpstr>
      <vt:lpstr>Multiple Application Layers</vt:lpstr>
      <vt:lpstr>Application Logic &amp; Domain Logic</vt:lpstr>
      <vt:lpstr>Application Logic &amp; Domain Logic</vt:lpstr>
      <vt:lpstr>Application Logic &amp; Domain Logic</vt:lpstr>
      <vt:lpstr>Application Logic &amp; Domain Logic</vt:lpstr>
      <vt:lpstr>Reference Books</vt:lpstr>
      <vt:lpstr>Thanks..!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Domain Driven Design</dc:title>
  <dc:creator>Halil Kalkan</dc:creator>
  <cp:lastModifiedBy>Halil Kalkan</cp:lastModifiedBy>
  <cp:revision>204</cp:revision>
  <dcterms:created xsi:type="dcterms:W3CDTF">2019-07-06T13:27:31Z</dcterms:created>
  <dcterms:modified xsi:type="dcterms:W3CDTF">2019-09-16T13:58:16Z</dcterms:modified>
</cp:coreProperties>
</file>